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6" r:id="rId4"/>
    <p:sldId id="286" r:id="rId5"/>
    <p:sldId id="259" r:id="rId6"/>
    <p:sldId id="268" r:id="rId7"/>
    <p:sldId id="269" r:id="rId8"/>
    <p:sldId id="275" r:id="rId9"/>
    <p:sldId id="270" r:id="rId10"/>
    <p:sldId id="258" r:id="rId11"/>
    <p:sldId id="278" r:id="rId12"/>
    <p:sldId id="272" r:id="rId13"/>
    <p:sldId id="283" r:id="rId14"/>
    <p:sldId id="279" r:id="rId15"/>
    <p:sldId id="285" r:id="rId16"/>
    <p:sldId id="274" r:id="rId17"/>
    <p:sldId id="287" r:id="rId18"/>
    <p:sldId id="284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4E3F"/>
    <a:srgbClr val="6F3422"/>
    <a:srgbClr val="8A4B4A"/>
    <a:srgbClr val="3E1C13"/>
    <a:srgbClr val="92432E"/>
    <a:srgbClr val="532719"/>
    <a:srgbClr val="754339"/>
    <a:srgbClr val="865C4E"/>
    <a:srgbClr val="C66B53"/>
    <a:srgbClr val="914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4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0" y="1320165"/>
            <a:ext cx="9883140" cy="2387600"/>
          </a:xfrm>
        </p:spPr>
        <p:txBody>
          <a:bodyPr/>
          <a:lstStyle/>
          <a:p>
            <a:r>
              <a:rPr lang="en-US" altLang="en-US" sz="7200" b="1" dirty="0">
                <a:solidFill>
                  <a:schemeClr val="bg1"/>
                </a:solidFill>
                <a:latin typeface="Century Gothic" panose="020B0502020202020204" charset="0"/>
                <a:cs typeface="Century Gothic" panose="020B0502020202020204" charset="0"/>
              </a:rPr>
              <a:t>CATPUCCINO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10" y="3559175"/>
            <a:ext cx="8438515" cy="1655445"/>
          </a:xfrm>
        </p:spPr>
        <p:txBody>
          <a:bodyPr/>
          <a:lstStyle/>
          <a:p>
            <a:r>
              <a:rPr lang="en-US" altLang="en-US" sz="3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CAT CAFÉ</a:t>
            </a:r>
          </a:p>
          <a:p>
            <a:endParaRPr lang="en-US" altLang="en-US" sz="32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Picture 3" descr="CatpuccinoPaperTempl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0" y="-1279525"/>
            <a:ext cx="7226300" cy="102215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8980" y="2187575"/>
            <a:ext cx="1152525" cy="178816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838200" y="4244340"/>
            <a:ext cx="12268200" cy="60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Dolná</a:t>
            </a:r>
            <a:r>
              <a:rPr lang="en-US" altLang="en-US" dirty="0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 42, </a:t>
            </a:r>
            <a:r>
              <a:rPr lang="en-US" altLang="en-US" dirty="0" err="1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Banská</a:t>
            </a:r>
            <a:r>
              <a:rPr lang="en-US" altLang="en-US" dirty="0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Bystrica</a:t>
            </a:r>
            <a:endParaRPr lang="en-US" altLang="en-US" dirty="0">
              <a:solidFill>
                <a:srgbClr val="6F4E3F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r>
              <a:rPr lang="en-US" altLang="en-US" dirty="0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E-mail: catpuccino@gmail.com</a:t>
            </a:r>
          </a:p>
          <a:p>
            <a:pPr marL="0" indent="0">
              <a:buNone/>
            </a:pPr>
            <a:r>
              <a:rPr lang="en-US" altLang="en-US" dirty="0" err="1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Kontakt</a:t>
            </a:r>
            <a:r>
              <a:rPr lang="en-US" altLang="en-US" dirty="0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rPr>
              <a:t>: (+421) 908 123 123</a:t>
            </a:r>
          </a:p>
          <a:p>
            <a:endParaRPr lang="en-US" altLang="en-US" dirty="0">
              <a:solidFill>
                <a:srgbClr val="6F4E3F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04167 -0.15148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" y="-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14583 -0.143241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78125 -0.126481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 bldLvl="0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-removebg-preview (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1855470"/>
            <a:ext cx="2662555" cy="3994150"/>
          </a:xfrm>
          <a:prstGeom prst="rect">
            <a:avLst/>
          </a:prstGeom>
        </p:spPr>
      </p:pic>
      <p:pic>
        <p:nvPicPr>
          <p:cNvPr id="4" name="Picture 3" descr="CatpuccinoPaperTempl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7250" y="-1257935"/>
            <a:ext cx="7226300" cy="1022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615" y="2103120"/>
            <a:ext cx="10515600" cy="1325563"/>
          </a:xfrm>
        </p:spPr>
        <p:txBody>
          <a:bodyPr>
            <a:noAutofit/>
          </a:bodyPr>
          <a:lstStyle/>
          <a:p>
            <a:r>
              <a:rPr lang="sk-SK" b="1" dirty="0">
                <a:solidFill>
                  <a:schemeClr val="bg1"/>
                </a:solidFill>
                <a:latin typeface="Arial Black" panose="020B0A04020102020204" pitchFamily="34" charset="0"/>
              </a:rPr>
              <a:t>CIEĽOVÝ TRH</a:t>
            </a:r>
            <a:r>
              <a:rPr lang="en-US" altLang="en-US" dirty="0" smtClean="0">
                <a:solidFill>
                  <a:schemeClr val="bg1"/>
                </a:solidFill>
                <a:latin typeface="Arial Black" panose="020B0A04020102020204" pitchFamily="34" charset="0"/>
                <a:cs typeface="Arial Black" panose="020B0A04020102020204" charset="0"/>
              </a:rPr>
              <a:t>: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615" y="2978785"/>
            <a:ext cx="6002655" cy="4351655"/>
          </a:xfrm>
        </p:spPr>
        <p:txBody>
          <a:bodyPr/>
          <a:lstStyle/>
          <a:p>
            <a:pPr marL="0" indent="0">
              <a:buSzPct val="120000"/>
              <a:buBlip>
                <a:blip r:embed="rId4"/>
              </a:buBlip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milovníci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mačiek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</a:p>
          <a:p>
            <a:pPr marL="0" indent="0">
              <a:buSzPct val="120000"/>
              <a:buBlip>
                <a:blip r:embed="rId4"/>
              </a:buBlip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rodiny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študenti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turisti</a:t>
            </a: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SzPct val="120000"/>
              <a:buBlip>
                <a:blip r:embed="rId4"/>
              </a:buBlip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tí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čo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nemôžu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mať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doma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zviera</a:t>
            </a: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SzPct val="140000"/>
              <a:buBlip>
                <a:blip r:embed="rId5"/>
              </a:buBlip>
            </a:pP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93997 0.0087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92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Konkurencia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7174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sz="32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CatSandCoffee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b</a:t>
            </a:r>
            <a:r>
              <a:rPr lang="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ý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valá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ma</a:t>
            </a:r>
            <a:r>
              <a:rPr lang="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č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acia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kaviareň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na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Dolnej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ul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Odstúpili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z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prevádzky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,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dobrá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reputácia</a:t>
            </a: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Blip>
                <a:blip r:embed="rId3"/>
              </a:buBlip>
            </a:pP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Zákazníci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h</a:t>
            </a:r>
            <a:r>
              <a:rPr lang="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ľ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adajú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náhradu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</a:p>
          <a:p>
            <a:pPr>
              <a:buBlip>
                <a:blip r:embed="rId3"/>
              </a:buBlip>
            </a:pPr>
            <a:r>
              <a:rPr lang="sk-SK" altLang="en-US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Získanie zákazníkov z konkurenčného podniku </a:t>
            </a: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endParaRPr lang="en-US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777" y="1378009"/>
            <a:ext cx="10515600" cy="1325563"/>
          </a:xfrm>
        </p:spPr>
        <p:txBody>
          <a:bodyPr/>
          <a:lstStyle/>
          <a:p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Naš</a:t>
            </a:r>
            <a:r>
              <a:rPr lang="sk-SK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á m</a:t>
            </a:r>
            <a:r>
              <a:rPr lang="en-US" altLang="en-US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isia</a:t>
            </a:r>
            <a:r>
              <a:rPr lang="en-US" altLang="en-US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endParaRPr lang="sk-SK" altLang="en-US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39777" y="2532236"/>
            <a:ext cx="7550150" cy="4743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Poskytujeme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domov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ma</a:t>
            </a: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č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kám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z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útulku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</a:p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Spolupracujeme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s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útulkami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organizáciami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</a:p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Organizujeme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zbierky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podujatia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na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pomoc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opusten</a:t>
            </a: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ý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zvieratám</a:t>
            </a:r>
            <a:endParaRPr lang="en-US" altLang="en-US" sz="28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buBlip>
                <a:blip r:embed="rId2"/>
              </a:buBlip>
            </a:pPr>
            <a:r>
              <a:rPr lang="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Š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írime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povedomie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o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zodpovednej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starostlivosti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o ma</a:t>
            </a: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č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ky</a:t>
            </a:r>
            <a:endParaRPr lang="en-US" altLang="en-US" sz="28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8564880" y="2162810"/>
            <a:ext cx="2533650" cy="2532380"/>
          </a:xfrm>
          <a:prstGeom prst="rect">
            <a:avLst/>
          </a:prstGeom>
        </p:spPr>
      </p:pic>
      <p:sp>
        <p:nvSpPr>
          <p:cNvPr id="3" name="Obdĺžnik 2"/>
          <p:cNvSpPr/>
          <p:nvPr/>
        </p:nvSpPr>
        <p:spPr>
          <a:xfrm>
            <a:off x="939777" y="916614"/>
            <a:ext cx="7242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MARKETINGOVÝ PLÁN</a:t>
            </a:r>
            <a:endParaRPr lang="sk-SK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125" y="474393"/>
            <a:ext cx="10515600" cy="1325563"/>
          </a:xfrm>
        </p:spPr>
        <p:txBody>
          <a:bodyPr>
            <a:normAutofit/>
          </a:bodyPr>
          <a:lstStyle/>
          <a:p>
            <a:pPr fontAlgn="base"/>
            <a:r>
              <a:rPr lang="sk-SK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PERSONÁLNY PLÁN</a:t>
            </a:r>
            <a:r>
              <a:rPr lang="sk-SK" dirty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sk-SK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sk-SK" b="1" dirty="0">
                <a:solidFill>
                  <a:schemeClr val="bg1"/>
                </a:solidFill>
                <a:latin typeface="Arial Black" panose="020B0A04020102020204" pitchFamily="34" charset="0"/>
              </a:rPr>
              <a:t>KĽÚČOVÉ OSOBNOSTI:</a:t>
            </a:r>
            <a:endParaRPr lang="sk-SK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238125" y="2244185"/>
            <a:ext cx="7439025" cy="5972654"/>
          </a:xfrm>
        </p:spPr>
        <p:txBody>
          <a:bodyPr/>
          <a:lstStyle/>
          <a:p>
            <a:pPr marL="0" indent="0">
              <a:buNone/>
            </a:pPr>
            <a:r>
              <a:rPr lang="sk-SK" dirty="0" err="1">
                <a:solidFill>
                  <a:schemeClr val="bg1"/>
                </a:solidFill>
                <a:latin typeface="Arial Black" panose="020B0A04020102020204" pitchFamily="34" charset="0"/>
              </a:rPr>
              <a:t>Lilian</a:t>
            </a:r>
            <a:r>
              <a:rPr lang="sk-SK" dirty="0">
                <a:solidFill>
                  <a:schemeClr val="bg1"/>
                </a:solidFill>
                <a:latin typeface="Arial Black" panose="020B0A04020102020204" pitchFamily="34" charset="0"/>
              </a:rPr>
              <a:t> N. Černáková - vlastník podniku a živnosti, </a:t>
            </a:r>
            <a:r>
              <a:rPr lang="sk-SK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manažér</a:t>
            </a:r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sk-SK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sk-SK" dirty="0">
                <a:solidFill>
                  <a:schemeClr val="bg1"/>
                </a:solidFill>
                <a:latin typeface="Arial Black" panose="020B0A04020102020204" pitchFamily="34" charset="0"/>
              </a:rPr>
              <a:t>Daria M. </a:t>
            </a:r>
            <a:r>
              <a:rPr lang="sk-SK" dirty="0" err="1">
                <a:solidFill>
                  <a:schemeClr val="bg1"/>
                </a:solidFill>
                <a:latin typeface="Arial Black" panose="020B0A04020102020204" pitchFamily="34" charset="0"/>
              </a:rPr>
              <a:t>Grinchenko</a:t>
            </a:r>
            <a:r>
              <a:rPr lang="sk-SK" dirty="0">
                <a:solidFill>
                  <a:schemeClr val="bg1"/>
                </a:solidFill>
                <a:latin typeface="Arial Black" panose="020B0A04020102020204" pitchFamily="34" charset="0"/>
              </a:rPr>
              <a:t> - spoluvlastník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092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9079" y="1106473"/>
            <a:ext cx="4010496" cy="50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4255"/>
            <a:ext cx="10515600" cy="1325563"/>
          </a:xfrm>
        </p:spPr>
        <p:txBody>
          <a:bodyPr/>
          <a:lstStyle/>
          <a:p>
            <a:r>
              <a:rPr lang="en-US" altLang="en-US" sz="5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Ekonomika projektu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345"/>
            <a:ext cx="7957185" cy="4351655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Počiatočná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pôžička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 </a:t>
            </a:r>
            <a:r>
              <a:rPr lang="en-US" altLang="en-US" sz="32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10 000 </a:t>
            </a:r>
            <a:r>
              <a:rPr lang="en-US" altLang="en-US" sz="32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€</a:t>
            </a:r>
            <a:endParaRPr lang="sk-SK" altLang="en-US" sz="3200" dirty="0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buBlip>
                <a:blip r:embed="rId2"/>
              </a:buBlip>
            </a:pPr>
            <a:r>
              <a:rPr lang="sk-SK" altLang="en-US" sz="32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sk-SK" altLang="en-US" sz="32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Príspevok</a:t>
            </a:r>
            <a:r>
              <a:rPr lang="en-US" altLang="en-US" sz="32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: 4850,88</a:t>
            </a:r>
            <a:r>
              <a:rPr lang="en-US" altLang="en-US" sz="32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€</a:t>
            </a:r>
            <a:endParaRPr lang="en-US" altLang="en-US" sz="32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Blip>
                <a:blip r:embed="rId2"/>
              </a:buBlip>
            </a:pPr>
            <a:r>
              <a:rPr lang="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Príjem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mesačne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cca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2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3 645 €</a:t>
            </a:r>
            <a:endParaRPr lang="en-US" altLang="en-US" sz="32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Blip>
                <a:blip r:embed="rId2"/>
              </a:buBlip>
            </a:pPr>
            <a:r>
              <a:rPr lang="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Náklady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: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suroviny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starostlivosť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nájom</a:t>
            </a:r>
            <a:r>
              <a:rPr lang="en-US" altLang="en-US" sz="3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sz="3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výplaty</a:t>
            </a:r>
            <a:endParaRPr lang="en-US" altLang="en-US" sz="36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endParaRPr lang="en-US" altLang="en-US" sz="36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931275" y="2350135"/>
            <a:ext cx="2996565" cy="3056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500"/>
                    </a14:imgEffect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985" y="214074"/>
            <a:ext cx="5596465" cy="2540640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500"/>
                    </a14:imgEffect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9310" y="1718320"/>
            <a:ext cx="5596465" cy="2625328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500"/>
                    </a14:imgEffect>
                    <a14:imgEffect>
                      <a14:saturation sa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985" y="3757613"/>
            <a:ext cx="5787347" cy="27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734695"/>
            <a:ext cx="10227310" cy="1279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Na začiatok budeme potrebovať peniaze na priestor, zariadeni</a:t>
            </a:r>
            <a:r>
              <a:rPr lang="" altLang="en-US" sz="3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</a:t>
            </a:r>
            <a:r>
              <a:rPr lang="en-US" altLang="en-US" sz="3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(stoly, kreslá, kávovar) a starostlivosť o mačky, preto...</a:t>
            </a:r>
            <a:br>
              <a:rPr lang="en-US" altLang="en-US" sz="32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</a:br>
            <a:endParaRPr lang="en-US" altLang="en-US" sz="32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sz="32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3440" y="2927350"/>
            <a:ext cx="7600950" cy="1002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None/>
            </a:pPr>
            <a:r>
              <a:rPr lang="en-US" altLang="en-US" sz="28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Zarábať budeme z:</a:t>
            </a:r>
          </a:p>
          <a:p>
            <a:pPr marL="457200" indent="-457200"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en-US" altLang="en-US" sz="28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kavy</a:t>
            </a:r>
          </a:p>
          <a:p>
            <a:pPr marL="457200" indent="-457200"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en-US" altLang="en-US" sz="28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dezertov</a:t>
            </a:r>
          </a:p>
          <a:p>
            <a:pPr marL="457200" indent="-457200"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en-US" altLang="en-US" sz="2800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suvenirov</a:t>
            </a:r>
          </a:p>
          <a:p>
            <a:pPr indent="0">
              <a:buSzPct val="100000"/>
              <a:buFont typeface="Arial" panose="020B0604020202020204" pitchFamily="34" charset="0"/>
              <a:buNone/>
            </a:pPr>
            <a:endParaRPr lang="en-US" altLang="en-US" sz="28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indent="0">
              <a:buSzPct val="100000"/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Dlhodobý cieľ: rast príjmov cez merch, podujatia, sponzorov a stálu klientelu</a:t>
            </a:r>
          </a:p>
          <a:p>
            <a:pPr marL="457200" indent="-457200">
              <a:buSzPct val="140000"/>
              <a:buFont typeface="Arial" panose="020B0604020202020204" pitchFamily="34" charset="0"/>
              <a:buBlip>
                <a:blip r:embed="rId3"/>
              </a:buBlip>
            </a:pPr>
            <a:endParaRPr lang="en-US" altLang="en-US" sz="28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7112635" y="1851660"/>
            <a:ext cx="3724275" cy="339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97"/>
                    </a14:imgEffect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 l="1310" t="14861" r="1891" b="22508"/>
          <a:stretch/>
        </p:blipFill>
        <p:spPr>
          <a:xfrm>
            <a:off x="1809750" y="1390649"/>
            <a:ext cx="8343900" cy="39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/>
          <p:cNvSpPr/>
          <p:nvPr/>
        </p:nvSpPr>
        <p:spPr>
          <a:xfrm>
            <a:off x="2340633" y="154648"/>
            <a:ext cx="72864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SWOT</a:t>
            </a:r>
            <a:r>
              <a:rPr lang="en-U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sk-SK" sz="4000" b="1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 fontAlgn="base"/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</a:t>
            </a:r>
            <a:r>
              <a:rPr lang="en-US" sz="2000" b="1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strengt</a:t>
            </a:r>
            <a:r>
              <a:rPr lang="sk-SK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, weaknesses, opportunities, threats)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sk-SK" sz="2000" dirty="0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248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859" y="2401417"/>
            <a:ext cx="11164544" cy="330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 1"/>
          <p:cNvSpPr/>
          <p:nvPr/>
        </p:nvSpPr>
        <p:spPr>
          <a:xfrm>
            <a:off x="1" y="786884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k-SK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Ďakujem za </a:t>
            </a:r>
            <a:r>
              <a:rPr lang="sk-SK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pozornosť</a:t>
            </a:r>
            <a:r>
              <a:rPr lang="en-US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!</a:t>
            </a:r>
            <a:endParaRPr lang="sk-SK" sz="6000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026" name="Picture 2" descr="Cute Cat? : r/funnyc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67" y="2285999"/>
            <a:ext cx="3421066" cy="398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3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964930" y="1252220"/>
            <a:ext cx="2863215" cy="4122420"/>
          </a:xfrm>
          <a:prstGeom prst="rect">
            <a:avLst/>
          </a:prstGeom>
        </p:spPr>
      </p:pic>
      <p:pic>
        <p:nvPicPr>
          <p:cNvPr id="6" name="Picture 5" descr="CatpuccinoPaperTempla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0" y="-1279525"/>
            <a:ext cx="7226300" cy="102215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585" y="2709545"/>
            <a:ext cx="10293985" cy="78295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Spojili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sme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lásku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ku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káve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a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lásku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 k </a:t>
            </a:r>
            <a:r>
              <a:rPr lang="en-US" altLang="en-US" sz="24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mačkám</a:t>
            </a:r>
            <a:r>
              <a:rPr lang="en-US" altLang="en-US" sz="24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.</a:t>
            </a:r>
          </a:p>
          <a:p>
            <a:pPr marL="0" indent="0">
              <a:buNone/>
            </a:pPr>
            <a:endParaRPr lang="en-US" altLang="en-US" sz="24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478561" y="-406717"/>
            <a:ext cx="101491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sk-SK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ÚVOD DO PODNIKATEĽSKÉHO ZÁMERU</a:t>
            </a:r>
            <a:endParaRPr lang="en-US" altLang="en-US" sz="4400" b="1" dirty="0">
              <a:solidFill>
                <a:schemeClr val="bg1"/>
              </a:solidFill>
              <a:latin typeface="Arial Black" panose="020B0A04020102020204" pitchFamily="34" charset="0"/>
              <a:cs typeface="Century Gothic" panose="020B0502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970156 0.00509259 " pathEditMode="relative" rAng="0" ptsTypes="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0" y="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11971020" y="-975360"/>
            <a:ext cx="3459480" cy="8808720"/>
          </a:xfrm>
          <a:prstGeom prst="rect">
            <a:avLst/>
          </a:prstGeom>
          <a:solidFill>
            <a:srgbClr val="6F4E3F"/>
          </a:solidFill>
          <a:ln>
            <a:solidFill>
              <a:srgbClr val="3E1C1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185420"/>
            <a:ext cx="10515600" cy="1325563"/>
          </a:xfrm>
        </p:spPr>
        <p:txBody>
          <a:bodyPr/>
          <a:lstStyle/>
          <a:p>
            <a:r>
              <a:rPr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Plány</a:t>
            </a:r>
            <a:endParaRPr lang="en-US" altLang="en-US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1005"/>
            <a:ext cx="10227310" cy="1279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/>
            </a:r>
            <a:br>
              <a:rPr lang="en-US" altLang="en-US" b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</a:br>
            <a:endParaRPr lang="en-US" altLang="en-US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 altLang="en-US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3440" y="3429000"/>
            <a:ext cx="6961505" cy="1002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SzPct val="140000"/>
              <a:buFont typeface="Arial" panose="020B0604020202020204" pitchFamily="34" charset="0"/>
              <a:buNone/>
            </a:pPr>
            <a:endParaRPr lang="en-US" altLang="en-US" sz="28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457200" indent="-457200">
              <a:buSzPct val="140000"/>
              <a:buFont typeface="Arial" panose="020B0604020202020204" pitchFamily="34" charset="0"/>
              <a:buBlip>
                <a:blip r:embed="rId2"/>
              </a:buBlip>
            </a:pPr>
            <a:endParaRPr lang="en-US" altLang="en-US" sz="2800" b="1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38200" y="1386205"/>
            <a:ext cx="5258435" cy="2422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"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1.</a:t>
            </a: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rok:</a:t>
            </a: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Otvorenie prevádzky</a:t>
            </a: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Spolupráce s útulkami a lokálnymi dodávateľmi</a:t>
            </a: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Nábor prvých zákazníkov</a:t>
            </a: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endParaRPr sz="2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sz="28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62395" y="2124710"/>
            <a:ext cx="38563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2.</a:t>
            </a: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rok:</a:t>
            </a:r>
            <a:endParaRPr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Výstavba záhrady za sklom</a:t>
            </a:r>
            <a:endParaRPr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Rozšírenie ponuky a zákazníckej základne</a:t>
            </a:r>
            <a:endParaRPr lang="en-US"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887855" y="3991610"/>
            <a:ext cx="39624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3.</a:t>
            </a: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rok:</a:t>
            </a:r>
            <a:endParaRPr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Spustenie merchu a online predaja</a:t>
            </a:r>
            <a:endParaRPr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457200" indent="-457200">
              <a:buFont typeface="Arial" panose="020B0604020202020204"/>
              <a:buBlip>
                <a:blip r:embed="rId3"/>
              </a:buBlip>
            </a:pPr>
            <a:r>
              <a:rPr sz="24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Účasť na akciách, silné meno v regióne</a:t>
            </a:r>
            <a:endParaRPr lang="en-US" sz="240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pic>
        <p:nvPicPr>
          <p:cNvPr id="11" name="Picture 10" descr="image-removebg-preview (2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8740" y="34925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89"/>
                    </a14:imgEffect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4202" y="478219"/>
            <a:ext cx="6448082" cy="58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25"/>
          <p:cNvSpPr txBox="1"/>
          <p:nvPr/>
        </p:nvSpPr>
        <p:spPr>
          <a:xfrm rot="16200000">
            <a:off x="6931025" y="1463040"/>
            <a:ext cx="1976120" cy="555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Wave2">
              <a:avLst>
                <a:gd name="adj1" fmla="val 20000"/>
                <a:gd name="adj2" fmla="val 0"/>
              </a:avLst>
            </a:prstTxWarp>
            <a:noAutofit/>
          </a:bodyPr>
          <a:lstStyle/>
          <a:p>
            <a:r>
              <a:rPr lang="en-US" altLang="en-US">
                <a:solidFill>
                  <a:srgbClr val="6F4E3F"/>
                </a:solidFill>
              </a:rPr>
              <a:t>kvalitná </a:t>
            </a:r>
          </a:p>
        </p:txBody>
      </p:sp>
      <p:sp>
        <p:nvSpPr>
          <p:cNvPr id="27" name="Text Box 26"/>
          <p:cNvSpPr txBox="1"/>
          <p:nvPr/>
        </p:nvSpPr>
        <p:spPr>
          <a:xfrm rot="16200000">
            <a:off x="7698740" y="1158240"/>
            <a:ext cx="2219960" cy="550545"/>
          </a:xfrm>
          <a:prstGeom prst="rect">
            <a:avLst/>
          </a:prstGeom>
          <a:noFill/>
        </p:spPr>
        <p:txBody>
          <a:bodyPr wrap="square" rtlCol="0" anchor="t">
            <a:prstTxWarp prst="textWave2">
              <a:avLst>
                <a:gd name="adj1" fmla="val 20000"/>
                <a:gd name="adj2" fmla="val -947"/>
              </a:avLst>
            </a:prstTxWarp>
            <a:noAutofit/>
          </a:bodyPr>
          <a:lstStyle/>
          <a:p>
            <a:r>
              <a:rPr lang="en-US" altLang="en-US">
                <a:solidFill>
                  <a:srgbClr val="6F4E3F"/>
                </a:solidFill>
                <a:sym typeface="+mn-ea"/>
              </a:rPr>
              <a:t>lahodná </a:t>
            </a:r>
          </a:p>
        </p:txBody>
      </p:sp>
      <p:sp>
        <p:nvSpPr>
          <p:cNvPr id="28" name="Text Box 27"/>
          <p:cNvSpPr txBox="1"/>
          <p:nvPr/>
        </p:nvSpPr>
        <p:spPr>
          <a:xfrm rot="16200000">
            <a:off x="9018905" y="1679575"/>
            <a:ext cx="1266825" cy="462280"/>
          </a:xfrm>
          <a:prstGeom prst="rect">
            <a:avLst/>
          </a:prstGeom>
          <a:noFill/>
        </p:spPr>
        <p:txBody>
          <a:bodyPr wrap="square" rtlCol="0" anchor="t">
            <a:prstTxWarp prst="textWave2">
              <a:avLst>
                <a:gd name="adj1" fmla="val 20000"/>
                <a:gd name="adj2" fmla="val -3816"/>
              </a:avLst>
            </a:prstTxWarp>
            <a:noAutofit/>
          </a:bodyPr>
          <a:lstStyle/>
          <a:p>
            <a:r>
              <a:rPr lang="en-US" altLang="en-US">
                <a:solidFill>
                  <a:srgbClr val="6F4E3F"/>
                </a:solidFill>
                <a:sym typeface="+mn-ea"/>
              </a:rPr>
              <a:t>káva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86740" y="1855589"/>
            <a:ext cx="5618480" cy="4185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fontAlgn="base"/>
            <a:r>
              <a:rPr lang="sk-SK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POPIS PRODUKTU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18300" y="2931795"/>
            <a:ext cx="4491355" cy="3679190"/>
            <a:chOff x="10580" y="4617"/>
            <a:chExt cx="7073" cy="5794"/>
          </a:xfrm>
        </p:grpSpPr>
        <p:sp>
          <p:nvSpPr>
            <p:cNvPr id="19" name="Oval 18"/>
            <p:cNvSpPr/>
            <p:nvPr/>
          </p:nvSpPr>
          <p:spPr>
            <a:xfrm>
              <a:off x="11687" y="8744"/>
              <a:ext cx="4608" cy="1667"/>
            </a:xfrm>
            <a:prstGeom prst="ellipse">
              <a:avLst/>
            </a:prstGeom>
            <a:gradFill>
              <a:gsLst>
                <a:gs pos="17000">
                  <a:srgbClr val="89654B"/>
                </a:gs>
                <a:gs pos="100000">
                  <a:srgbClr val="BEA89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580" y="7962"/>
              <a:ext cx="6818" cy="2298"/>
            </a:xfrm>
            <a:prstGeom prst="ellipse">
              <a:avLst/>
            </a:prstGeom>
            <a:gradFill>
              <a:gsLst>
                <a:gs pos="17000">
                  <a:srgbClr val="A0968E"/>
                </a:gs>
                <a:gs pos="100000">
                  <a:srgbClr val="E3E6E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1407" y="8346"/>
              <a:ext cx="5164" cy="1781"/>
            </a:xfrm>
            <a:prstGeom prst="ellipse">
              <a:avLst/>
            </a:prstGeom>
            <a:gradFill>
              <a:gsLst>
                <a:gs pos="17000">
                  <a:srgbClr val="918072"/>
                </a:gs>
                <a:gs pos="100000">
                  <a:srgbClr val="BDB6B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 rot="10800000">
              <a:off x="13310" y="5505"/>
              <a:ext cx="4343" cy="4111"/>
            </a:xfrm>
            <a:prstGeom prst="moon">
              <a:avLst>
                <a:gd name="adj" fmla="val 11075"/>
              </a:avLst>
            </a:prstGeom>
            <a:gradFill>
              <a:gsLst>
                <a:gs pos="17000">
                  <a:srgbClr val="A98E7E"/>
                </a:gs>
                <a:gs pos="100000">
                  <a:srgbClr val="BEA89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 flipV="1">
              <a:off x="11134" y="5934"/>
              <a:ext cx="5712" cy="3432"/>
            </a:xfrm>
            <a:prstGeom prst="trapezoid">
              <a:avLst>
                <a:gd name="adj" fmla="val 31514"/>
              </a:avLst>
            </a:prstGeom>
            <a:gradFill>
              <a:gsLst>
                <a:gs pos="58000">
                  <a:srgbClr val="A99F95"/>
                </a:gs>
                <a:gs pos="17000">
                  <a:srgbClr val="B7A79A"/>
                </a:gs>
                <a:gs pos="100000">
                  <a:srgbClr val="C6CED1"/>
                </a:gs>
              </a:gsLst>
              <a:lin ang="1098000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1133" y="4617"/>
              <a:ext cx="5712" cy="2496"/>
            </a:xfrm>
            <a:prstGeom prst="ellipse">
              <a:avLst/>
            </a:prstGeom>
            <a:gradFill>
              <a:gsLst>
                <a:gs pos="17000">
                  <a:srgbClr val="89654B"/>
                </a:gs>
                <a:gs pos="100000">
                  <a:srgbClr val="B8A088"/>
                </a:gs>
              </a:gsLst>
              <a:lin ang="10500000" scaled="0"/>
            </a:gradFill>
            <a:ln>
              <a:solidFill>
                <a:srgbClr val="6F4E3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1259" y="4957"/>
              <a:ext cx="5437" cy="2156"/>
            </a:xfrm>
            <a:prstGeom prst="ellipse">
              <a:avLst/>
            </a:prstGeom>
            <a:solidFill>
              <a:srgbClr val="442F2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oon 15"/>
            <p:cNvSpPr/>
            <p:nvPr/>
          </p:nvSpPr>
          <p:spPr>
            <a:xfrm rot="16200000">
              <a:off x="13379" y="6240"/>
              <a:ext cx="1224" cy="6818"/>
            </a:xfrm>
            <a:prstGeom prst="moon">
              <a:avLst>
                <a:gd name="adj" fmla="val 31836"/>
              </a:avLst>
            </a:prstGeom>
            <a:gradFill>
              <a:gsLst>
                <a:gs pos="0">
                  <a:srgbClr val="AAA69D"/>
                </a:gs>
                <a:gs pos="89000">
                  <a:srgbClr val="E3E6E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 rot="16200000">
              <a:off x="13762" y="7816"/>
              <a:ext cx="453" cy="3553"/>
            </a:xfrm>
            <a:prstGeom prst="moon">
              <a:avLst>
                <a:gd name="adj" fmla="val 87500"/>
              </a:avLst>
            </a:prstGeom>
            <a:gradFill>
              <a:gsLst>
                <a:gs pos="0">
                  <a:srgbClr val="B9B9B6"/>
                </a:gs>
                <a:gs pos="54000">
                  <a:srgbClr val="AA9F95"/>
                </a:gs>
                <a:gs pos="90000">
                  <a:srgbClr val="B6A79A"/>
                </a:gs>
              </a:gsLst>
              <a:lin ang="552000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2281" y="9036"/>
              <a:ext cx="3394" cy="411"/>
            </a:xfrm>
            <a:prstGeom prst="rect">
              <a:avLst/>
            </a:prstGeom>
            <a:gradFill>
              <a:gsLst>
                <a:gs pos="58000">
                  <a:srgbClr val="A99F95"/>
                </a:gs>
                <a:gs pos="0">
                  <a:srgbClr val="B7A79A"/>
                </a:gs>
                <a:gs pos="100000">
                  <a:srgbClr val="B8B8B5"/>
                </a:gs>
              </a:gsLst>
              <a:lin ang="1098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atpuccinoLogoBrow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9" y="7600"/>
              <a:ext cx="2113" cy="1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4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4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 rot="9958800">
            <a:off x="4883785" y="2735580"/>
            <a:ext cx="1748790" cy="1433195"/>
            <a:chOff x="6838" y="4458"/>
            <a:chExt cx="3924" cy="2200"/>
          </a:xfrm>
        </p:grpSpPr>
        <p:sp>
          <p:nvSpPr>
            <p:cNvPr id="153" name="Freeform 152"/>
            <p:cNvSpPr/>
            <p:nvPr/>
          </p:nvSpPr>
          <p:spPr>
            <a:xfrm rot="10980000">
              <a:off x="6838" y="4909"/>
              <a:ext cx="3924" cy="1749"/>
            </a:xfrm>
            <a:custGeom>
              <a:avLst/>
              <a:gdLst>
                <a:gd name="connsiteX0" fmla="*/ 108 w 4655"/>
                <a:gd name="connsiteY0" fmla="*/ 66 h 2632"/>
                <a:gd name="connsiteX1" fmla="*/ 711 w 4655"/>
                <a:gd name="connsiteY1" fmla="*/ 486 h 2632"/>
                <a:gd name="connsiteX2" fmla="*/ 1444 w 4655"/>
                <a:gd name="connsiteY2" fmla="*/ 818 h 2632"/>
                <a:gd name="connsiteX3" fmla="*/ 3154 w 4655"/>
                <a:gd name="connsiteY3" fmla="*/ 850 h 2632"/>
                <a:gd name="connsiteX4" fmla="*/ 4424 w 4655"/>
                <a:gd name="connsiteY4" fmla="*/ 32 h 2632"/>
                <a:gd name="connsiteX5" fmla="*/ 3933 w 4655"/>
                <a:gd name="connsiteY5" fmla="*/ 2285 h 2632"/>
                <a:gd name="connsiteX6" fmla="*/ 960 w 4655"/>
                <a:gd name="connsiteY6" fmla="*/ 2408 h 2632"/>
                <a:gd name="connsiteX7" fmla="*/ 108 w 4655"/>
                <a:gd name="connsiteY7" fmla="*/ 66 h 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5" h="2632">
                  <a:moveTo>
                    <a:pt x="108" y="66"/>
                  </a:moveTo>
                  <a:cubicBezTo>
                    <a:pt x="375" y="4"/>
                    <a:pt x="494" y="353"/>
                    <a:pt x="711" y="486"/>
                  </a:cubicBezTo>
                  <a:cubicBezTo>
                    <a:pt x="928" y="619"/>
                    <a:pt x="1036" y="758"/>
                    <a:pt x="1444" y="818"/>
                  </a:cubicBezTo>
                  <a:cubicBezTo>
                    <a:pt x="1960" y="910"/>
                    <a:pt x="2706" y="947"/>
                    <a:pt x="3154" y="850"/>
                  </a:cubicBezTo>
                  <a:cubicBezTo>
                    <a:pt x="3603" y="752"/>
                    <a:pt x="4340" y="-181"/>
                    <a:pt x="4424" y="32"/>
                  </a:cubicBezTo>
                  <a:cubicBezTo>
                    <a:pt x="4983" y="352"/>
                    <a:pt x="4411" y="1928"/>
                    <a:pt x="3933" y="2285"/>
                  </a:cubicBezTo>
                  <a:cubicBezTo>
                    <a:pt x="3456" y="2642"/>
                    <a:pt x="1757" y="2790"/>
                    <a:pt x="960" y="2408"/>
                  </a:cubicBezTo>
                  <a:cubicBezTo>
                    <a:pt x="166" y="2026"/>
                    <a:pt x="-199" y="418"/>
                    <a:pt x="108" y="66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100000">
                  <a:srgbClr val="E17B01"/>
                </a:gs>
              </a:gsLst>
              <a:lin ang="16140000" scaled="0"/>
            </a:gra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6985" y="4767"/>
              <a:ext cx="3772" cy="1402"/>
            </a:xfrm>
            <a:custGeom>
              <a:avLst/>
              <a:gdLst>
                <a:gd name="connsiteX0" fmla="*/ 313 w 3771"/>
                <a:gd name="connsiteY0" fmla="*/ 103 h 1401"/>
                <a:gd name="connsiteX1" fmla="*/ 3153 w 3771"/>
                <a:gd name="connsiteY1" fmla="*/ 75 h 1401"/>
                <a:gd name="connsiteX2" fmla="*/ 3768 w 3771"/>
                <a:gd name="connsiteY2" fmla="*/ 507 h 1401"/>
                <a:gd name="connsiteX3" fmla="*/ 3139 w 3771"/>
                <a:gd name="connsiteY3" fmla="*/ 1218 h 1401"/>
                <a:gd name="connsiteX4" fmla="*/ 1097 w 3771"/>
                <a:gd name="connsiteY4" fmla="*/ 1272 h 1401"/>
                <a:gd name="connsiteX5" fmla="*/ 137 w 3771"/>
                <a:gd name="connsiteY5" fmla="*/ 776 h 1401"/>
                <a:gd name="connsiteX6" fmla="*/ 313 w 3771"/>
                <a:gd name="connsiteY6" fmla="*/ 103 h 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2" h="1402">
                  <a:moveTo>
                    <a:pt x="313" y="103"/>
                  </a:moveTo>
                  <a:cubicBezTo>
                    <a:pt x="633" y="-105"/>
                    <a:pt x="2527" y="64"/>
                    <a:pt x="3153" y="75"/>
                  </a:cubicBezTo>
                  <a:cubicBezTo>
                    <a:pt x="3778" y="86"/>
                    <a:pt x="3783" y="223"/>
                    <a:pt x="3768" y="507"/>
                  </a:cubicBezTo>
                  <a:cubicBezTo>
                    <a:pt x="3753" y="791"/>
                    <a:pt x="3571" y="1020"/>
                    <a:pt x="3139" y="1218"/>
                  </a:cubicBezTo>
                  <a:cubicBezTo>
                    <a:pt x="2705" y="1416"/>
                    <a:pt x="1817" y="1483"/>
                    <a:pt x="1097" y="1272"/>
                  </a:cubicBezTo>
                  <a:cubicBezTo>
                    <a:pt x="597" y="1172"/>
                    <a:pt x="345" y="1001"/>
                    <a:pt x="137" y="776"/>
                  </a:cubicBezTo>
                  <a:cubicBezTo>
                    <a:pt x="41" y="648"/>
                    <a:pt x="-190" y="193"/>
                    <a:pt x="313" y="103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93000">
                  <a:srgbClr val="E58A18"/>
                </a:gs>
              </a:gsLst>
              <a:lin ang="16140000" scaled="0"/>
            </a:gra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7643" y="4458"/>
              <a:ext cx="2126" cy="1934"/>
            </a:xfrm>
            <a:custGeom>
              <a:avLst/>
              <a:gdLst>
                <a:gd name="connsiteX0" fmla="*/ 8 w 2126"/>
                <a:gd name="connsiteY0" fmla="*/ 319 h 1933"/>
                <a:gd name="connsiteX1" fmla="*/ 2086 w 2126"/>
                <a:gd name="connsiteY1" fmla="*/ 251 h 1933"/>
                <a:gd name="connsiteX2" fmla="*/ 1072 w 2126"/>
                <a:gd name="connsiteY2" fmla="*/ 1934 h 1933"/>
                <a:gd name="connsiteX3" fmla="*/ 0 w 2126"/>
                <a:gd name="connsiteY3" fmla="*/ 308 h 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" h="1934">
                  <a:moveTo>
                    <a:pt x="8" y="319"/>
                  </a:moveTo>
                  <a:cubicBezTo>
                    <a:pt x="128" y="-73"/>
                    <a:pt x="1855" y="-113"/>
                    <a:pt x="2086" y="251"/>
                  </a:cubicBezTo>
                  <a:cubicBezTo>
                    <a:pt x="2317" y="615"/>
                    <a:pt x="1496" y="1929"/>
                    <a:pt x="1072" y="1934"/>
                  </a:cubicBezTo>
                  <a:cubicBezTo>
                    <a:pt x="648" y="1939"/>
                    <a:pt x="201" y="674"/>
                    <a:pt x="0" y="308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92000">
                  <a:srgbClr val="E48816"/>
                </a:gs>
              </a:gsLst>
              <a:lin ang="16140000" scaled="0"/>
            </a:gradFill>
            <a:ln>
              <a:solidFill>
                <a:srgbClr val="843C0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/>
            <p:cNvGrpSpPr/>
            <p:nvPr/>
          </p:nvGrpSpPr>
          <p:grpSpPr>
            <a:xfrm rot="10080000">
              <a:off x="7946" y="4919"/>
              <a:ext cx="1899" cy="1002"/>
              <a:chOff x="11064" y="3032"/>
              <a:chExt cx="1899" cy="1002"/>
            </a:xfrm>
          </p:grpSpPr>
          <p:grpSp>
            <p:nvGrpSpPr>
              <p:cNvPr id="20" name="Group 19"/>
              <p:cNvGrpSpPr/>
              <p:nvPr/>
            </p:nvGrpSpPr>
            <p:grpSpPr>
              <a:xfrm rot="720000">
                <a:off x="11802" y="3565"/>
                <a:ext cx="378" cy="293"/>
                <a:chOff x="9979" y="5604"/>
                <a:chExt cx="276" cy="180"/>
              </a:xfrm>
              <a:solidFill>
                <a:srgbClr val="331509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9979" y="5604"/>
                  <a:ext cx="276" cy="1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Isosceles Triangle 18"/>
                <p:cNvSpPr/>
                <p:nvPr/>
              </p:nvSpPr>
              <p:spPr>
                <a:xfrm rot="10800000">
                  <a:off x="9979" y="5664"/>
                  <a:ext cx="277" cy="120"/>
                </a:xfrm>
                <a:prstGeom prst="triangle">
                  <a:avLst>
                    <a:gd name="adj" fmla="val 512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240000">
                <a:off x="12525" y="3281"/>
                <a:ext cx="384" cy="278"/>
                <a:chOff x="10033" y="5716"/>
                <a:chExt cx="384" cy="278"/>
              </a:xfrm>
            </p:grpSpPr>
            <p:sp>
              <p:nvSpPr>
                <p:cNvPr id="21" name="Oval 20"/>
                <p:cNvSpPr/>
                <p:nvPr/>
              </p:nvSpPr>
              <p:spPr>
                <a:xfrm rot="21300000">
                  <a:off x="10033" y="5716"/>
                  <a:ext cx="384" cy="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 rot="21300000">
                  <a:off x="10091" y="5761"/>
                  <a:ext cx="128" cy="1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Oval 24"/>
              <p:cNvSpPr/>
              <p:nvPr/>
            </p:nvSpPr>
            <p:spPr>
              <a:xfrm rot="12900000">
                <a:off x="11361" y="3032"/>
                <a:ext cx="384" cy="2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 rot="11760000">
                <a:off x="11435" y="3075"/>
                <a:ext cx="128" cy="1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rot="720000" flipV="1">
                <a:off x="12385" y="3696"/>
                <a:ext cx="579" cy="124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720000">
                <a:off x="12370" y="3909"/>
                <a:ext cx="561" cy="20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720000">
                <a:off x="11070" y="3416"/>
                <a:ext cx="548" cy="140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720000" flipV="1">
                <a:off x="11064" y="3630"/>
                <a:ext cx="520" cy="37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1" name="Freeform 30"/>
              <p:cNvSpPr/>
              <p:nvPr/>
            </p:nvSpPr>
            <p:spPr>
              <a:xfrm rot="720000">
                <a:off x="11546" y="3811"/>
                <a:ext cx="405" cy="129"/>
              </a:xfrm>
              <a:custGeom>
                <a:avLst/>
                <a:gdLst>
                  <a:gd name="connisteX0" fmla="*/ 0 w 2211118"/>
                  <a:gd name="connsiteY0" fmla="*/ 350448 h 612424"/>
                  <a:gd name="connisteX1" fmla="*/ 1350645 w 2211118"/>
                  <a:gd name="connsiteY1" fmla="*/ 604448 h 612424"/>
                  <a:gd name="connisteX2" fmla="*/ 2146935 w 2211118"/>
                  <a:gd name="connsiteY2" fmla="*/ 72953 h 612424"/>
                  <a:gd name="connisteX3" fmla="*/ 2112645 w 2211118"/>
                  <a:gd name="connsiteY3" fmla="*/ 15168 h 612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211119" h="612425">
                    <a:moveTo>
                      <a:pt x="0" y="350449"/>
                    </a:moveTo>
                    <a:cubicBezTo>
                      <a:pt x="254000" y="412044"/>
                      <a:pt x="921385" y="659694"/>
                      <a:pt x="1350645" y="604449"/>
                    </a:cubicBezTo>
                    <a:cubicBezTo>
                      <a:pt x="1779905" y="549204"/>
                      <a:pt x="1994535" y="191064"/>
                      <a:pt x="2146935" y="72954"/>
                    </a:cubicBezTo>
                    <a:cubicBezTo>
                      <a:pt x="2299335" y="-45156"/>
                      <a:pt x="2135505" y="15804"/>
                      <a:pt x="2112645" y="15169"/>
                    </a:cubicBezTo>
                  </a:path>
                </a:pathLst>
              </a:custGeom>
              <a:noFill/>
              <a:ln w="6350">
                <a:solidFill>
                  <a:srgbClr val="33150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 rot="720000" flipH="1">
                <a:off x="11939" y="3914"/>
                <a:ext cx="408" cy="120"/>
              </a:xfrm>
              <a:custGeom>
                <a:avLst/>
                <a:gdLst>
                  <a:gd name="connisteX0" fmla="*/ 0 w 2211118"/>
                  <a:gd name="connsiteY0" fmla="*/ 350448 h 612424"/>
                  <a:gd name="connisteX1" fmla="*/ 1350645 w 2211118"/>
                  <a:gd name="connsiteY1" fmla="*/ 604448 h 612424"/>
                  <a:gd name="connisteX2" fmla="*/ 2146935 w 2211118"/>
                  <a:gd name="connsiteY2" fmla="*/ 72953 h 612424"/>
                  <a:gd name="connisteX3" fmla="*/ 2112645 w 2211118"/>
                  <a:gd name="connsiteY3" fmla="*/ 15168 h 612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211119" h="612425">
                    <a:moveTo>
                      <a:pt x="0" y="350449"/>
                    </a:moveTo>
                    <a:cubicBezTo>
                      <a:pt x="254000" y="412044"/>
                      <a:pt x="921385" y="659694"/>
                      <a:pt x="1350645" y="604449"/>
                    </a:cubicBezTo>
                    <a:cubicBezTo>
                      <a:pt x="1779905" y="549204"/>
                      <a:pt x="1994535" y="191064"/>
                      <a:pt x="2146935" y="72954"/>
                    </a:cubicBezTo>
                    <a:cubicBezTo>
                      <a:pt x="2299335" y="-45156"/>
                      <a:pt x="2135505" y="15804"/>
                      <a:pt x="2112645" y="15169"/>
                    </a:cubicBezTo>
                  </a:path>
                </a:pathLst>
              </a:custGeom>
              <a:noFill/>
              <a:ln w="6350">
                <a:solidFill>
                  <a:srgbClr val="33150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 rot="21060000">
            <a:off x="4965753" y="2528340"/>
            <a:ext cx="1636403" cy="1496876"/>
            <a:chOff x="515" y="4517"/>
            <a:chExt cx="2421" cy="2123"/>
          </a:xfrm>
        </p:grpSpPr>
        <p:grpSp>
          <p:nvGrpSpPr>
            <p:cNvPr id="144" name="Group 143"/>
            <p:cNvGrpSpPr/>
            <p:nvPr/>
          </p:nvGrpSpPr>
          <p:grpSpPr>
            <a:xfrm>
              <a:off x="515" y="5351"/>
              <a:ext cx="2421" cy="1289"/>
              <a:chOff x="515" y="5351"/>
              <a:chExt cx="2421" cy="1289"/>
            </a:xfrm>
          </p:grpSpPr>
          <p:sp>
            <p:nvSpPr>
              <p:cNvPr id="114" name="Donut 113"/>
              <p:cNvSpPr/>
              <p:nvPr/>
            </p:nvSpPr>
            <p:spPr>
              <a:xfrm rot="19620000">
                <a:off x="515" y="5517"/>
                <a:ext cx="784" cy="921"/>
              </a:xfrm>
              <a:prstGeom prst="donut">
                <a:avLst>
                  <a:gd name="adj" fmla="val 22291"/>
                </a:avLst>
              </a:prstGeom>
              <a:solidFill>
                <a:srgbClr val="FE8CB2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790" y="5351"/>
                <a:ext cx="2146" cy="1289"/>
                <a:chOff x="790" y="5351"/>
                <a:chExt cx="2146" cy="1289"/>
              </a:xfrm>
            </p:grpSpPr>
            <p:sp>
              <p:nvSpPr>
                <p:cNvPr id="117" name="Freeform 116"/>
                <p:cNvSpPr/>
                <p:nvPr/>
              </p:nvSpPr>
              <p:spPr>
                <a:xfrm>
                  <a:off x="1352" y="6408"/>
                  <a:ext cx="1080" cy="232"/>
                </a:xfrm>
                <a:custGeom>
                  <a:avLst/>
                  <a:gdLst>
                    <a:gd name="connsiteX0" fmla="*/ 0 w 1080"/>
                    <a:gd name="connsiteY0" fmla="*/ 23 h 232"/>
                    <a:gd name="connsiteX1" fmla="*/ 615 w 1080"/>
                    <a:gd name="connsiteY1" fmla="*/ 75 h 232"/>
                    <a:gd name="connsiteX2" fmla="*/ 1080 w 1080"/>
                    <a:gd name="connsiteY2" fmla="*/ 1 h 232"/>
                    <a:gd name="connsiteX3" fmla="*/ 816 w 1080"/>
                    <a:gd name="connsiteY3" fmla="*/ 230 h 232"/>
                    <a:gd name="connsiteX4" fmla="*/ 332 w 1080"/>
                    <a:gd name="connsiteY4" fmla="*/ 222 h 232"/>
                    <a:gd name="connsiteX5" fmla="*/ 0 w 1080"/>
                    <a:gd name="connsiteY5" fmla="*/ 23 h 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0" h="232">
                      <a:moveTo>
                        <a:pt x="0" y="23"/>
                      </a:moveTo>
                      <a:cubicBezTo>
                        <a:pt x="105" y="27"/>
                        <a:pt x="409" y="76"/>
                        <a:pt x="615" y="75"/>
                      </a:cubicBezTo>
                      <a:cubicBezTo>
                        <a:pt x="822" y="73"/>
                        <a:pt x="1078" y="-7"/>
                        <a:pt x="1080" y="1"/>
                      </a:cubicBezTo>
                      <a:cubicBezTo>
                        <a:pt x="1082" y="9"/>
                        <a:pt x="963" y="226"/>
                        <a:pt x="816" y="230"/>
                      </a:cubicBezTo>
                      <a:cubicBezTo>
                        <a:pt x="670" y="235"/>
                        <a:pt x="550" y="233"/>
                        <a:pt x="332" y="222"/>
                      </a:cubicBezTo>
                      <a:cubicBezTo>
                        <a:pt x="114" y="211"/>
                        <a:pt x="31" y="78"/>
                        <a:pt x="0" y="23"/>
                      </a:cubicBezTo>
                    </a:path>
                  </a:pathLst>
                </a:custGeom>
                <a:solidFill>
                  <a:srgbClr val="FE8CB2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Freeform 117"/>
                <p:cNvSpPr/>
                <p:nvPr/>
              </p:nvSpPr>
              <p:spPr>
                <a:xfrm>
                  <a:off x="790" y="5351"/>
                  <a:ext cx="2146" cy="1132"/>
                </a:xfrm>
                <a:custGeom>
                  <a:avLst/>
                  <a:gdLst>
                    <a:gd name="connsiteX0" fmla="*/ 1 w 2146"/>
                    <a:gd name="connsiteY0" fmla="*/ 39 h 1395"/>
                    <a:gd name="connsiteX1" fmla="*/ 148 w 2146"/>
                    <a:gd name="connsiteY1" fmla="*/ 195 h 1395"/>
                    <a:gd name="connsiteX2" fmla="*/ 478 w 2146"/>
                    <a:gd name="connsiteY2" fmla="*/ 341 h 1395"/>
                    <a:gd name="connsiteX3" fmla="*/ 1069 w 2146"/>
                    <a:gd name="connsiteY3" fmla="*/ 423 h 1395"/>
                    <a:gd name="connsiteX4" fmla="*/ 1666 w 2146"/>
                    <a:gd name="connsiteY4" fmla="*/ 341 h 1395"/>
                    <a:gd name="connsiteX5" fmla="*/ 1933 w 2146"/>
                    <a:gd name="connsiteY5" fmla="*/ 240 h 1395"/>
                    <a:gd name="connsiteX6" fmla="*/ 2137 w 2146"/>
                    <a:gd name="connsiteY6" fmla="*/ 66 h 1395"/>
                    <a:gd name="connsiteX7" fmla="*/ 1581 w 2146"/>
                    <a:gd name="connsiteY7" fmla="*/ 1358 h 1395"/>
                    <a:gd name="connsiteX8" fmla="*/ 674 w 2146"/>
                    <a:gd name="connsiteY8" fmla="*/ 1359 h 1395"/>
                    <a:gd name="connsiteX9" fmla="*/ 1 w 2146"/>
                    <a:gd name="connsiteY9" fmla="*/ 39 h 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46" h="1396">
                      <a:moveTo>
                        <a:pt x="1" y="39"/>
                      </a:moveTo>
                      <a:cubicBezTo>
                        <a:pt x="-11" y="-60"/>
                        <a:pt x="91" y="156"/>
                        <a:pt x="148" y="195"/>
                      </a:cubicBezTo>
                      <a:cubicBezTo>
                        <a:pt x="298" y="297"/>
                        <a:pt x="319" y="285"/>
                        <a:pt x="478" y="341"/>
                      </a:cubicBezTo>
                      <a:cubicBezTo>
                        <a:pt x="931" y="435"/>
                        <a:pt x="862" y="414"/>
                        <a:pt x="1069" y="423"/>
                      </a:cubicBezTo>
                      <a:cubicBezTo>
                        <a:pt x="1345" y="417"/>
                        <a:pt x="1497" y="397"/>
                        <a:pt x="1666" y="341"/>
                      </a:cubicBezTo>
                      <a:cubicBezTo>
                        <a:pt x="1825" y="297"/>
                        <a:pt x="1852" y="270"/>
                        <a:pt x="1933" y="240"/>
                      </a:cubicBezTo>
                      <a:cubicBezTo>
                        <a:pt x="2104" y="141"/>
                        <a:pt x="2173" y="-123"/>
                        <a:pt x="2137" y="66"/>
                      </a:cubicBezTo>
                      <a:cubicBezTo>
                        <a:pt x="2101" y="255"/>
                        <a:pt x="1853" y="1334"/>
                        <a:pt x="1581" y="1358"/>
                      </a:cubicBezTo>
                      <a:cubicBezTo>
                        <a:pt x="1310" y="1388"/>
                        <a:pt x="1078" y="1424"/>
                        <a:pt x="674" y="1359"/>
                      </a:cubicBezTo>
                      <a:cubicBezTo>
                        <a:pt x="270" y="1293"/>
                        <a:pt x="58" y="372"/>
                        <a:pt x="1" y="39"/>
                      </a:cubicBezTo>
                    </a:path>
                  </a:pathLst>
                </a:custGeom>
                <a:solidFill>
                  <a:srgbClr val="F4E1E3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0" name="Donut 139"/>
            <p:cNvSpPr/>
            <p:nvPr/>
          </p:nvSpPr>
          <p:spPr>
            <a:xfrm>
              <a:off x="790" y="4899"/>
              <a:ext cx="2146" cy="902"/>
            </a:xfrm>
            <a:prstGeom prst="donut">
              <a:avLst>
                <a:gd name="adj" fmla="val 14403"/>
              </a:avLst>
            </a:prstGeom>
            <a:solidFill>
              <a:srgbClr val="FE8CB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907" y="4517"/>
              <a:ext cx="1916" cy="1157"/>
              <a:chOff x="903" y="4528"/>
              <a:chExt cx="1916" cy="1157"/>
            </a:xfrm>
          </p:grpSpPr>
          <p:sp>
            <p:nvSpPr>
              <p:cNvPr id="108" name="Oval 107"/>
              <p:cNvSpPr/>
              <p:nvPr/>
            </p:nvSpPr>
            <p:spPr>
              <a:xfrm rot="16200000">
                <a:off x="1538" y="4405"/>
                <a:ext cx="645" cy="1916"/>
              </a:xfrm>
              <a:prstGeom prst="ellipse">
                <a:avLst/>
              </a:prstGeom>
              <a:solidFill>
                <a:srgbClr val="986E6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1098" y="4528"/>
                <a:ext cx="1534" cy="1054"/>
              </a:xfrm>
              <a:custGeom>
                <a:avLst/>
                <a:gdLst>
                  <a:gd name="connsiteX0" fmla="*/ 0 w 1580"/>
                  <a:gd name="connsiteY0" fmla="*/ 857 h 1054"/>
                  <a:gd name="connsiteX1" fmla="*/ 803 w 1580"/>
                  <a:gd name="connsiteY1" fmla="*/ 1054 h 1054"/>
                  <a:gd name="connsiteX2" fmla="*/ 1580 w 1580"/>
                  <a:gd name="connsiteY2" fmla="*/ 809 h 1054"/>
                  <a:gd name="connsiteX3" fmla="*/ 1242 w 1580"/>
                  <a:gd name="connsiteY3" fmla="*/ 1 h 1054"/>
                  <a:gd name="connsiteX4" fmla="*/ 952 w 1580"/>
                  <a:gd name="connsiteY4" fmla="*/ 240 h 1054"/>
                  <a:gd name="connsiteX5" fmla="*/ 564 w 1580"/>
                  <a:gd name="connsiteY5" fmla="*/ 260 h 1054"/>
                  <a:gd name="connsiteX6" fmla="*/ 278 w 1580"/>
                  <a:gd name="connsiteY6" fmla="*/ 77 h 1054"/>
                  <a:gd name="connsiteX7" fmla="*/ 9 w 1580"/>
                  <a:gd name="connsiteY7" fmla="*/ 864 h 1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" h="1054">
                    <a:moveTo>
                      <a:pt x="0" y="857"/>
                    </a:moveTo>
                    <a:cubicBezTo>
                      <a:pt x="153" y="982"/>
                      <a:pt x="483" y="1052"/>
                      <a:pt x="803" y="1054"/>
                    </a:cubicBezTo>
                    <a:cubicBezTo>
                      <a:pt x="1123" y="1056"/>
                      <a:pt x="1600" y="856"/>
                      <a:pt x="1580" y="809"/>
                    </a:cubicBezTo>
                    <a:cubicBezTo>
                      <a:pt x="1561" y="760"/>
                      <a:pt x="1405" y="-38"/>
                      <a:pt x="1242" y="1"/>
                    </a:cubicBezTo>
                    <a:cubicBezTo>
                      <a:pt x="1079" y="40"/>
                      <a:pt x="1067" y="176"/>
                      <a:pt x="952" y="240"/>
                    </a:cubicBezTo>
                    <a:cubicBezTo>
                      <a:pt x="838" y="303"/>
                      <a:pt x="683" y="330"/>
                      <a:pt x="564" y="260"/>
                    </a:cubicBezTo>
                    <a:cubicBezTo>
                      <a:pt x="444" y="189"/>
                      <a:pt x="405" y="-13"/>
                      <a:pt x="278" y="77"/>
                    </a:cubicBezTo>
                    <a:cubicBezTo>
                      <a:pt x="151" y="165"/>
                      <a:pt x="-26" y="703"/>
                      <a:pt x="9" y="864"/>
                    </a:cubicBezTo>
                  </a:path>
                </a:pathLst>
              </a:custGeom>
              <a:gradFill>
                <a:gsLst>
                  <a:gs pos="17000">
                    <a:srgbClr val="7F5F50"/>
                  </a:gs>
                  <a:gs pos="100000">
                    <a:srgbClr val="F4E1E3"/>
                  </a:gs>
                </a:gsLst>
                <a:lin ang="5580000" scaled="0"/>
              </a:gradFill>
              <a:ln>
                <a:solidFill>
                  <a:srgbClr val="9F7D6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 Box 123"/>
              <p:cNvSpPr txBox="1"/>
              <p:nvPr/>
            </p:nvSpPr>
            <p:spPr>
              <a:xfrm>
                <a:off x="1461" y="5039"/>
                <a:ext cx="863" cy="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"/>
                  </a:lnSpc>
                </a:pPr>
                <a:r>
                  <a:rPr lang="en-US" altLang="en-US" sz="3600">
                    <a:solidFill>
                      <a:srgbClr val="7F5F50"/>
                    </a:solidFill>
                  </a:rPr>
                  <a:t>. .</a:t>
                </a:r>
              </a:p>
              <a:p>
                <a:pPr>
                  <a:lnSpc>
                    <a:spcPct val="10000"/>
                  </a:lnSpc>
                </a:pPr>
                <a:r>
                  <a:rPr lang="en-US" altLang="en-US">
                    <a:solidFill>
                      <a:srgbClr val="7F5F50"/>
                    </a:solidFill>
                  </a:rPr>
                  <a:t>   .</a:t>
                </a: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 flipH="1">
                <a:off x="1481" y="5163"/>
                <a:ext cx="120" cy="120"/>
                <a:chOff x="5562" y="5563"/>
                <a:chExt cx="90" cy="11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5562" y="5563"/>
                  <a:ext cx="84" cy="36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5562" y="5616"/>
                  <a:ext cx="91" cy="12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5562" y="5655"/>
                  <a:ext cx="81" cy="18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/>
            </p:nvGrpSpPr>
            <p:grpSpPr>
              <a:xfrm>
                <a:off x="2135" y="5163"/>
                <a:ext cx="120" cy="120"/>
                <a:chOff x="5562" y="5563"/>
                <a:chExt cx="90" cy="11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5562" y="5563"/>
                  <a:ext cx="84" cy="36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5562" y="5616"/>
                  <a:ext cx="91" cy="12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562" y="5655"/>
                  <a:ext cx="81" cy="18"/>
                </a:xfrm>
                <a:prstGeom prst="line">
                  <a:avLst/>
                </a:prstGeom>
                <a:ln>
                  <a:solidFill>
                    <a:srgbClr val="6F4E3F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/>
          <p:cNvGrpSpPr/>
          <p:nvPr/>
        </p:nvGrpSpPr>
        <p:grpSpPr>
          <a:xfrm rot="1211110">
            <a:off x="5268022" y="2565307"/>
            <a:ext cx="2111665" cy="1511282"/>
            <a:chOff x="6257" y="6072"/>
            <a:chExt cx="4654" cy="2756"/>
          </a:xfrm>
        </p:grpSpPr>
        <p:sp>
          <p:nvSpPr>
            <p:cNvPr id="177" name="Freeform 176"/>
            <p:cNvSpPr/>
            <p:nvPr/>
          </p:nvSpPr>
          <p:spPr>
            <a:xfrm rot="9360000">
              <a:off x="6554" y="6072"/>
              <a:ext cx="1492" cy="1246"/>
            </a:xfrm>
            <a:custGeom>
              <a:avLst/>
              <a:gdLst>
                <a:gd name="connsiteX0" fmla="*/ 8 w 2126"/>
                <a:gd name="connsiteY0" fmla="*/ 319 h 1933"/>
                <a:gd name="connsiteX1" fmla="*/ 2086 w 2126"/>
                <a:gd name="connsiteY1" fmla="*/ 251 h 1933"/>
                <a:gd name="connsiteX2" fmla="*/ 1072 w 2126"/>
                <a:gd name="connsiteY2" fmla="*/ 1934 h 1933"/>
                <a:gd name="connsiteX3" fmla="*/ 0 w 2126"/>
                <a:gd name="connsiteY3" fmla="*/ 308 h 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" h="1934">
                  <a:moveTo>
                    <a:pt x="8" y="319"/>
                  </a:moveTo>
                  <a:cubicBezTo>
                    <a:pt x="128" y="-73"/>
                    <a:pt x="1855" y="-113"/>
                    <a:pt x="2086" y="251"/>
                  </a:cubicBezTo>
                  <a:cubicBezTo>
                    <a:pt x="2317" y="615"/>
                    <a:pt x="1496" y="1929"/>
                    <a:pt x="1072" y="1934"/>
                  </a:cubicBezTo>
                  <a:cubicBezTo>
                    <a:pt x="648" y="1939"/>
                    <a:pt x="201" y="674"/>
                    <a:pt x="0" y="308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57000">
                  <a:srgbClr val="EDAC52"/>
                </a:gs>
                <a:gs pos="82000">
                  <a:srgbClr val="E17B01">
                    <a:alpha val="100000"/>
                  </a:srgbClr>
                </a:gs>
              </a:gsLst>
              <a:lin ang="6120000" scaled="0"/>
            </a:gradFill>
            <a:ln>
              <a:solidFill>
                <a:srgbClr val="843C0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 175"/>
            <p:cNvSpPr/>
            <p:nvPr/>
          </p:nvSpPr>
          <p:spPr>
            <a:xfrm rot="12420000">
              <a:off x="9135" y="6177"/>
              <a:ext cx="1492" cy="1246"/>
            </a:xfrm>
            <a:custGeom>
              <a:avLst/>
              <a:gdLst>
                <a:gd name="connsiteX0" fmla="*/ 8 w 2126"/>
                <a:gd name="connsiteY0" fmla="*/ 319 h 1933"/>
                <a:gd name="connsiteX1" fmla="*/ 2086 w 2126"/>
                <a:gd name="connsiteY1" fmla="*/ 251 h 1933"/>
                <a:gd name="connsiteX2" fmla="*/ 1072 w 2126"/>
                <a:gd name="connsiteY2" fmla="*/ 1934 h 1933"/>
                <a:gd name="connsiteX3" fmla="*/ 0 w 2126"/>
                <a:gd name="connsiteY3" fmla="*/ 308 h 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" h="1934">
                  <a:moveTo>
                    <a:pt x="8" y="319"/>
                  </a:moveTo>
                  <a:cubicBezTo>
                    <a:pt x="128" y="-73"/>
                    <a:pt x="1855" y="-113"/>
                    <a:pt x="2086" y="251"/>
                  </a:cubicBezTo>
                  <a:cubicBezTo>
                    <a:pt x="2317" y="615"/>
                    <a:pt x="1496" y="1929"/>
                    <a:pt x="1072" y="1934"/>
                  </a:cubicBezTo>
                  <a:cubicBezTo>
                    <a:pt x="648" y="1939"/>
                    <a:pt x="201" y="674"/>
                    <a:pt x="0" y="308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57000">
                  <a:srgbClr val="EDAC52"/>
                </a:gs>
                <a:gs pos="82000">
                  <a:srgbClr val="E17B01">
                    <a:alpha val="100000"/>
                  </a:srgbClr>
                </a:gs>
              </a:gsLst>
              <a:lin ang="6120000" scaled="0"/>
            </a:gradFill>
            <a:ln>
              <a:solidFill>
                <a:srgbClr val="843C0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 rot="10980000">
              <a:off x="6257" y="7080"/>
              <a:ext cx="4655" cy="1749"/>
            </a:xfrm>
            <a:custGeom>
              <a:avLst/>
              <a:gdLst>
                <a:gd name="connsiteX0" fmla="*/ 108 w 4655"/>
                <a:gd name="connsiteY0" fmla="*/ 66 h 2632"/>
                <a:gd name="connsiteX1" fmla="*/ 711 w 4655"/>
                <a:gd name="connsiteY1" fmla="*/ 486 h 2632"/>
                <a:gd name="connsiteX2" fmla="*/ 1444 w 4655"/>
                <a:gd name="connsiteY2" fmla="*/ 818 h 2632"/>
                <a:gd name="connsiteX3" fmla="*/ 3154 w 4655"/>
                <a:gd name="connsiteY3" fmla="*/ 850 h 2632"/>
                <a:gd name="connsiteX4" fmla="*/ 4424 w 4655"/>
                <a:gd name="connsiteY4" fmla="*/ 32 h 2632"/>
                <a:gd name="connsiteX5" fmla="*/ 3933 w 4655"/>
                <a:gd name="connsiteY5" fmla="*/ 2285 h 2632"/>
                <a:gd name="connsiteX6" fmla="*/ 960 w 4655"/>
                <a:gd name="connsiteY6" fmla="*/ 2408 h 2632"/>
                <a:gd name="connsiteX7" fmla="*/ 108 w 4655"/>
                <a:gd name="connsiteY7" fmla="*/ 66 h 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5" h="2632">
                  <a:moveTo>
                    <a:pt x="108" y="66"/>
                  </a:moveTo>
                  <a:cubicBezTo>
                    <a:pt x="375" y="4"/>
                    <a:pt x="494" y="353"/>
                    <a:pt x="711" y="486"/>
                  </a:cubicBezTo>
                  <a:cubicBezTo>
                    <a:pt x="928" y="619"/>
                    <a:pt x="1036" y="758"/>
                    <a:pt x="1444" y="818"/>
                  </a:cubicBezTo>
                  <a:cubicBezTo>
                    <a:pt x="1960" y="910"/>
                    <a:pt x="2706" y="947"/>
                    <a:pt x="3154" y="850"/>
                  </a:cubicBezTo>
                  <a:cubicBezTo>
                    <a:pt x="3603" y="752"/>
                    <a:pt x="4340" y="-181"/>
                    <a:pt x="4424" y="32"/>
                  </a:cubicBezTo>
                  <a:cubicBezTo>
                    <a:pt x="4983" y="352"/>
                    <a:pt x="4411" y="1928"/>
                    <a:pt x="3933" y="2285"/>
                  </a:cubicBezTo>
                  <a:cubicBezTo>
                    <a:pt x="3456" y="2642"/>
                    <a:pt x="1757" y="2790"/>
                    <a:pt x="960" y="2408"/>
                  </a:cubicBezTo>
                  <a:cubicBezTo>
                    <a:pt x="166" y="2026"/>
                    <a:pt x="-199" y="418"/>
                    <a:pt x="108" y="66"/>
                  </a:cubicBezTo>
                </a:path>
              </a:pathLst>
            </a:custGeom>
            <a:gradFill>
              <a:gsLst>
                <a:gs pos="100000">
                  <a:srgbClr val="E3840F"/>
                </a:gs>
                <a:gs pos="0">
                  <a:srgbClr val="FFD966"/>
                </a:gs>
              </a:gsLst>
              <a:lin ang="16140000" scaled="0"/>
            </a:gra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6656" y="6905"/>
              <a:ext cx="3772" cy="1402"/>
            </a:xfrm>
            <a:custGeom>
              <a:avLst/>
              <a:gdLst>
                <a:gd name="connsiteX0" fmla="*/ 313 w 3771"/>
                <a:gd name="connsiteY0" fmla="*/ 103 h 1401"/>
                <a:gd name="connsiteX1" fmla="*/ 3153 w 3771"/>
                <a:gd name="connsiteY1" fmla="*/ 75 h 1401"/>
                <a:gd name="connsiteX2" fmla="*/ 3768 w 3771"/>
                <a:gd name="connsiteY2" fmla="*/ 507 h 1401"/>
                <a:gd name="connsiteX3" fmla="*/ 3139 w 3771"/>
                <a:gd name="connsiteY3" fmla="*/ 1218 h 1401"/>
                <a:gd name="connsiteX4" fmla="*/ 1097 w 3771"/>
                <a:gd name="connsiteY4" fmla="*/ 1272 h 1401"/>
                <a:gd name="connsiteX5" fmla="*/ 137 w 3771"/>
                <a:gd name="connsiteY5" fmla="*/ 776 h 1401"/>
                <a:gd name="connsiteX6" fmla="*/ 313 w 3771"/>
                <a:gd name="connsiteY6" fmla="*/ 103 h 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2" h="1402">
                  <a:moveTo>
                    <a:pt x="313" y="103"/>
                  </a:moveTo>
                  <a:cubicBezTo>
                    <a:pt x="633" y="-105"/>
                    <a:pt x="2527" y="64"/>
                    <a:pt x="3153" y="75"/>
                  </a:cubicBezTo>
                  <a:cubicBezTo>
                    <a:pt x="3778" y="86"/>
                    <a:pt x="3783" y="223"/>
                    <a:pt x="3768" y="507"/>
                  </a:cubicBezTo>
                  <a:cubicBezTo>
                    <a:pt x="3753" y="791"/>
                    <a:pt x="3571" y="1020"/>
                    <a:pt x="3139" y="1218"/>
                  </a:cubicBezTo>
                  <a:cubicBezTo>
                    <a:pt x="2705" y="1416"/>
                    <a:pt x="1817" y="1483"/>
                    <a:pt x="1097" y="1272"/>
                  </a:cubicBezTo>
                  <a:cubicBezTo>
                    <a:pt x="597" y="1172"/>
                    <a:pt x="345" y="1001"/>
                    <a:pt x="137" y="776"/>
                  </a:cubicBezTo>
                  <a:cubicBezTo>
                    <a:pt x="41" y="648"/>
                    <a:pt x="-190" y="193"/>
                    <a:pt x="313" y="103"/>
                  </a:cubicBezTo>
                </a:path>
              </a:pathLst>
            </a:custGeom>
            <a:gradFill>
              <a:gsLst>
                <a:gs pos="0">
                  <a:srgbClr val="FFD966"/>
                </a:gs>
                <a:gs pos="100000">
                  <a:srgbClr val="E78F17"/>
                </a:gs>
              </a:gsLst>
              <a:lin ang="16140000" scaled="0"/>
            </a:gra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7352" y="6539"/>
              <a:ext cx="2381" cy="1981"/>
            </a:xfrm>
            <a:custGeom>
              <a:avLst/>
              <a:gdLst>
                <a:gd name="connsiteX0" fmla="*/ 8 w 2126"/>
                <a:gd name="connsiteY0" fmla="*/ 319 h 1933"/>
                <a:gd name="connsiteX1" fmla="*/ 2086 w 2126"/>
                <a:gd name="connsiteY1" fmla="*/ 251 h 1933"/>
                <a:gd name="connsiteX2" fmla="*/ 1072 w 2126"/>
                <a:gd name="connsiteY2" fmla="*/ 1934 h 1933"/>
                <a:gd name="connsiteX3" fmla="*/ 0 w 2126"/>
                <a:gd name="connsiteY3" fmla="*/ 308 h 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" h="1934">
                  <a:moveTo>
                    <a:pt x="8" y="319"/>
                  </a:moveTo>
                  <a:cubicBezTo>
                    <a:pt x="128" y="-73"/>
                    <a:pt x="1855" y="-113"/>
                    <a:pt x="2086" y="251"/>
                  </a:cubicBezTo>
                  <a:cubicBezTo>
                    <a:pt x="2317" y="615"/>
                    <a:pt x="1496" y="1929"/>
                    <a:pt x="1072" y="1934"/>
                  </a:cubicBezTo>
                  <a:cubicBezTo>
                    <a:pt x="648" y="1939"/>
                    <a:pt x="201" y="674"/>
                    <a:pt x="0" y="308"/>
                  </a:cubicBezTo>
                </a:path>
              </a:pathLst>
            </a:custGeom>
            <a:gradFill>
              <a:gsLst>
                <a:gs pos="86000">
                  <a:srgbClr val="E9941C"/>
                </a:gs>
                <a:gs pos="0">
                  <a:srgbClr val="F2E17A"/>
                </a:gs>
              </a:gsLst>
              <a:lin ang="16140000" scaled="0"/>
            </a:gradFill>
            <a:ln>
              <a:solidFill>
                <a:srgbClr val="843C0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" name="Group 159"/>
            <p:cNvGrpSpPr/>
            <p:nvPr/>
          </p:nvGrpSpPr>
          <p:grpSpPr>
            <a:xfrm rot="20940000">
              <a:off x="7463" y="6982"/>
              <a:ext cx="1899" cy="1002"/>
              <a:chOff x="11064" y="3032"/>
              <a:chExt cx="1899" cy="1002"/>
            </a:xfrm>
          </p:grpSpPr>
          <p:grpSp>
            <p:nvGrpSpPr>
              <p:cNvPr id="161" name="Group 160"/>
              <p:cNvGrpSpPr/>
              <p:nvPr/>
            </p:nvGrpSpPr>
            <p:grpSpPr>
              <a:xfrm rot="720000">
                <a:off x="11802" y="3565"/>
                <a:ext cx="378" cy="293"/>
                <a:chOff x="9979" y="5604"/>
                <a:chExt cx="276" cy="180"/>
              </a:xfrm>
              <a:solidFill>
                <a:srgbClr val="331509"/>
              </a:solidFill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9979" y="5604"/>
                  <a:ext cx="276" cy="1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Isosceles Triangle 162"/>
                <p:cNvSpPr/>
                <p:nvPr/>
              </p:nvSpPr>
              <p:spPr>
                <a:xfrm rot="10800000">
                  <a:off x="9979" y="5664"/>
                  <a:ext cx="277" cy="120"/>
                </a:xfrm>
                <a:prstGeom prst="triangle">
                  <a:avLst>
                    <a:gd name="adj" fmla="val 5120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 rot="240000">
                <a:off x="12525" y="3281"/>
                <a:ext cx="384" cy="278"/>
                <a:chOff x="10033" y="5716"/>
                <a:chExt cx="384" cy="278"/>
              </a:xfrm>
            </p:grpSpPr>
            <p:sp>
              <p:nvSpPr>
                <p:cNvPr id="165" name="Oval 164"/>
                <p:cNvSpPr/>
                <p:nvPr/>
              </p:nvSpPr>
              <p:spPr>
                <a:xfrm rot="21300000">
                  <a:off x="10033" y="5716"/>
                  <a:ext cx="384" cy="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 rot="21300000">
                  <a:off x="10091" y="5761"/>
                  <a:ext cx="128" cy="1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Oval 166"/>
              <p:cNvSpPr/>
              <p:nvPr/>
            </p:nvSpPr>
            <p:spPr>
              <a:xfrm rot="12900000">
                <a:off x="11361" y="3032"/>
                <a:ext cx="384" cy="2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 rot="11760000">
                <a:off x="11435" y="3075"/>
                <a:ext cx="128" cy="1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9" name="Straight Connector 168"/>
              <p:cNvCxnSpPr/>
              <p:nvPr/>
            </p:nvCxnSpPr>
            <p:spPr>
              <a:xfrm rot="720000" flipV="1">
                <a:off x="12385" y="3696"/>
                <a:ext cx="579" cy="124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720000">
                <a:off x="12370" y="3909"/>
                <a:ext cx="561" cy="20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720000">
                <a:off x="11070" y="3416"/>
                <a:ext cx="548" cy="140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720000" flipV="1">
                <a:off x="11064" y="3630"/>
                <a:ext cx="520" cy="37"/>
              </a:xfrm>
              <a:prstGeom prst="line">
                <a:avLst/>
              </a:prstGeom>
              <a:ln w="6350">
                <a:solidFill>
                  <a:srgbClr val="33150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73" name="Freeform 172"/>
              <p:cNvSpPr/>
              <p:nvPr/>
            </p:nvSpPr>
            <p:spPr>
              <a:xfrm rot="720000">
                <a:off x="11546" y="3811"/>
                <a:ext cx="405" cy="129"/>
              </a:xfrm>
              <a:custGeom>
                <a:avLst/>
                <a:gdLst>
                  <a:gd name="connisteX0" fmla="*/ 0 w 2211118"/>
                  <a:gd name="connsiteY0" fmla="*/ 350448 h 612424"/>
                  <a:gd name="connisteX1" fmla="*/ 1350645 w 2211118"/>
                  <a:gd name="connsiteY1" fmla="*/ 604448 h 612424"/>
                  <a:gd name="connisteX2" fmla="*/ 2146935 w 2211118"/>
                  <a:gd name="connsiteY2" fmla="*/ 72953 h 612424"/>
                  <a:gd name="connisteX3" fmla="*/ 2112645 w 2211118"/>
                  <a:gd name="connsiteY3" fmla="*/ 15168 h 612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211119" h="612425">
                    <a:moveTo>
                      <a:pt x="0" y="350449"/>
                    </a:moveTo>
                    <a:cubicBezTo>
                      <a:pt x="254000" y="412044"/>
                      <a:pt x="921385" y="659694"/>
                      <a:pt x="1350645" y="604449"/>
                    </a:cubicBezTo>
                    <a:cubicBezTo>
                      <a:pt x="1779905" y="549204"/>
                      <a:pt x="1994535" y="191064"/>
                      <a:pt x="2146935" y="72954"/>
                    </a:cubicBezTo>
                    <a:cubicBezTo>
                      <a:pt x="2299335" y="-45156"/>
                      <a:pt x="2135505" y="15804"/>
                      <a:pt x="2112645" y="15169"/>
                    </a:cubicBezTo>
                  </a:path>
                </a:pathLst>
              </a:custGeom>
              <a:noFill/>
              <a:ln w="6350">
                <a:solidFill>
                  <a:srgbClr val="33150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/>
            </p:nvSpPr>
            <p:spPr>
              <a:xfrm rot="720000" flipH="1">
                <a:off x="11939" y="3914"/>
                <a:ext cx="408" cy="120"/>
              </a:xfrm>
              <a:custGeom>
                <a:avLst/>
                <a:gdLst>
                  <a:gd name="connisteX0" fmla="*/ 0 w 2211118"/>
                  <a:gd name="connsiteY0" fmla="*/ 350448 h 612424"/>
                  <a:gd name="connisteX1" fmla="*/ 1350645 w 2211118"/>
                  <a:gd name="connsiteY1" fmla="*/ 604448 h 612424"/>
                  <a:gd name="connisteX2" fmla="*/ 2146935 w 2211118"/>
                  <a:gd name="connsiteY2" fmla="*/ 72953 h 612424"/>
                  <a:gd name="connisteX3" fmla="*/ 2112645 w 2211118"/>
                  <a:gd name="connsiteY3" fmla="*/ 15168 h 612424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2211119" h="612425">
                    <a:moveTo>
                      <a:pt x="0" y="350449"/>
                    </a:moveTo>
                    <a:cubicBezTo>
                      <a:pt x="254000" y="412044"/>
                      <a:pt x="921385" y="659694"/>
                      <a:pt x="1350645" y="604449"/>
                    </a:cubicBezTo>
                    <a:cubicBezTo>
                      <a:pt x="1779905" y="549204"/>
                      <a:pt x="1994535" y="191064"/>
                      <a:pt x="2146935" y="72954"/>
                    </a:cubicBezTo>
                    <a:cubicBezTo>
                      <a:pt x="2299335" y="-45156"/>
                      <a:pt x="2135505" y="15804"/>
                      <a:pt x="2112645" y="15169"/>
                    </a:cubicBezTo>
                  </a:path>
                </a:pathLst>
              </a:custGeom>
              <a:noFill/>
              <a:ln w="6350">
                <a:solidFill>
                  <a:srgbClr val="33150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 rot="720000">
            <a:off x="5280025" y="2414270"/>
            <a:ext cx="1697355" cy="1316355"/>
            <a:chOff x="7509" y="3615"/>
            <a:chExt cx="4843" cy="3550"/>
          </a:xfrm>
        </p:grpSpPr>
        <p:grpSp>
          <p:nvGrpSpPr>
            <p:cNvPr id="186" name="Group 185"/>
            <p:cNvGrpSpPr/>
            <p:nvPr/>
          </p:nvGrpSpPr>
          <p:grpSpPr>
            <a:xfrm>
              <a:off x="7509" y="3615"/>
              <a:ext cx="4843" cy="3550"/>
              <a:chOff x="6436" y="3737"/>
              <a:chExt cx="5534" cy="3722"/>
            </a:xfrm>
          </p:grpSpPr>
          <p:sp>
            <p:nvSpPr>
              <p:cNvPr id="183" name="Freeform 182"/>
              <p:cNvSpPr/>
              <p:nvPr/>
            </p:nvSpPr>
            <p:spPr>
              <a:xfrm rot="20940000">
                <a:off x="7116" y="3737"/>
                <a:ext cx="4854" cy="3723"/>
              </a:xfrm>
              <a:custGeom>
                <a:avLst/>
                <a:gdLst>
                  <a:gd name="connsiteX0" fmla="*/ 540 w 4853"/>
                  <a:gd name="connsiteY0" fmla="*/ 1034 h 3722"/>
                  <a:gd name="connsiteX1" fmla="*/ 275 w 4853"/>
                  <a:gd name="connsiteY1" fmla="*/ 1221 h 3722"/>
                  <a:gd name="connsiteX2" fmla="*/ 67 w 4853"/>
                  <a:gd name="connsiteY2" fmla="*/ 1461 h 3722"/>
                  <a:gd name="connsiteX3" fmla="*/ 3 w 4853"/>
                  <a:gd name="connsiteY3" fmla="*/ 1749 h 3722"/>
                  <a:gd name="connsiteX4" fmla="*/ 35 w 4853"/>
                  <a:gd name="connsiteY4" fmla="*/ 2069 h 3722"/>
                  <a:gd name="connsiteX5" fmla="*/ 169 w 4853"/>
                  <a:gd name="connsiteY5" fmla="*/ 2374 h 3722"/>
                  <a:gd name="connsiteX6" fmla="*/ 427 w 4853"/>
                  <a:gd name="connsiteY6" fmla="*/ 2757 h 3722"/>
                  <a:gd name="connsiteX7" fmla="*/ 738 w 4853"/>
                  <a:gd name="connsiteY7" fmla="*/ 3031 h 3722"/>
                  <a:gd name="connsiteX8" fmla="*/ 1116 w 4853"/>
                  <a:gd name="connsiteY8" fmla="*/ 3268 h 3722"/>
                  <a:gd name="connsiteX9" fmla="*/ 1729 w 4853"/>
                  <a:gd name="connsiteY9" fmla="*/ 3550 h 3722"/>
                  <a:gd name="connsiteX10" fmla="*/ 2354 w 4853"/>
                  <a:gd name="connsiteY10" fmla="*/ 3688 h 3722"/>
                  <a:gd name="connsiteX11" fmla="*/ 2951 w 4853"/>
                  <a:gd name="connsiteY11" fmla="*/ 3722 h 3722"/>
                  <a:gd name="connsiteX12" fmla="*/ 3423 w 4853"/>
                  <a:gd name="connsiteY12" fmla="*/ 3691 h 3722"/>
                  <a:gd name="connsiteX13" fmla="*/ 3863 w 4853"/>
                  <a:gd name="connsiteY13" fmla="*/ 3557 h 3722"/>
                  <a:gd name="connsiteX14" fmla="*/ 4248 w 4853"/>
                  <a:gd name="connsiteY14" fmla="*/ 3339 h 3722"/>
                  <a:gd name="connsiteX15" fmla="*/ 4473 w 4853"/>
                  <a:gd name="connsiteY15" fmla="*/ 3105 h 3722"/>
                  <a:gd name="connsiteX16" fmla="*/ 4547 w 4853"/>
                  <a:gd name="connsiteY16" fmla="*/ 2693 h 3722"/>
                  <a:gd name="connsiteX17" fmla="*/ 4579 w 4853"/>
                  <a:gd name="connsiteY17" fmla="*/ 2197 h 3722"/>
                  <a:gd name="connsiteX18" fmla="*/ 4547 w 4853"/>
                  <a:gd name="connsiteY18" fmla="*/ 2149 h 3722"/>
                  <a:gd name="connsiteX19" fmla="*/ 4755 w 4853"/>
                  <a:gd name="connsiteY19" fmla="*/ 1797 h 3722"/>
                  <a:gd name="connsiteX20" fmla="*/ 4851 w 4853"/>
                  <a:gd name="connsiteY20" fmla="*/ 1397 h 3722"/>
                  <a:gd name="connsiteX21" fmla="*/ 4675 w 4853"/>
                  <a:gd name="connsiteY21" fmla="*/ 1157 h 3722"/>
                  <a:gd name="connsiteX22" fmla="*/ 4227 w 4853"/>
                  <a:gd name="connsiteY22" fmla="*/ 1157 h 3722"/>
                  <a:gd name="connsiteX23" fmla="*/ 3731 w 4853"/>
                  <a:gd name="connsiteY23" fmla="*/ 1333 h 3722"/>
                  <a:gd name="connsiteX24" fmla="*/ 3667 w 4853"/>
                  <a:gd name="connsiteY24" fmla="*/ 1381 h 3722"/>
                  <a:gd name="connsiteX25" fmla="*/ 3107 w 4853"/>
                  <a:gd name="connsiteY25" fmla="*/ 1189 h 3722"/>
                  <a:gd name="connsiteX26" fmla="*/ 2435 w 4853"/>
                  <a:gd name="connsiteY26" fmla="*/ 965 h 3722"/>
                  <a:gd name="connsiteX27" fmla="*/ 1971 w 4853"/>
                  <a:gd name="connsiteY27" fmla="*/ 901 h 3722"/>
                  <a:gd name="connsiteX28" fmla="*/ 1878 w 4853"/>
                  <a:gd name="connsiteY28" fmla="*/ 731 h 3722"/>
                  <a:gd name="connsiteX29" fmla="*/ 1733 w 4853"/>
                  <a:gd name="connsiteY29" fmla="*/ 371 h 3722"/>
                  <a:gd name="connsiteX30" fmla="*/ 1605 w 4853"/>
                  <a:gd name="connsiteY30" fmla="*/ 168 h 3722"/>
                  <a:gd name="connsiteX31" fmla="*/ 1306 w 4853"/>
                  <a:gd name="connsiteY31" fmla="*/ 29 h 3722"/>
                  <a:gd name="connsiteX32" fmla="*/ 966 w 4853"/>
                  <a:gd name="connsiteY32" fmla="*/ 436 h 3722"/>
                  <a:gd name="connsiteX33" fmla="*/ 698 w 4853"/>
                  <a:gd name="connsiteY33" fmla="*/ 888 h 3722"/>
                  <a:gd name="connsiteX34" fmla="*/ 538 w 4853"/>
                  <a:gd name="connsiteY34" fmla="*/ 1049 h 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854" h="3723">
                    <a:moveTo>
                      <a:pt x="540" y="1034"/>
                    </a:moveTo>
                    <a:cubicBezTo>
                      <a:pt x="490" y="1074"/>
                      <a:pt x="371" y="1128"/>
                      <a:pt x="275" y="1221"/>
                    </a:cubicBezTo>
                    <a:cubicBezTo>
                      <a:pt x="179" y="1314"/>
                      <a:pt x="121" y="1355"/>
                      <a:pt x="67" y="1461"/>
                    </a:cubicBezTo>
                    <a:cubicBezTo>
                      <a:pt x="13" y="1567"/>
                      <a:pt x="9" y="1627"/>
                      <a:pt x="3" y="1749"/>
                    </a:cubicBezTo>
                    <a:cubicBezTo>
                      <a:pt x="-3" y="1871"/>
                      <a:pt x="-3" y="1951"/>
                      <a:pt x="35" y="2069"/>
                    </a:cubicBezTo>
                    <a:cubicBezTo>
                      <a:pt x="73" y="2187"/>
                      <a:pt x="95" y="2268"/>
                      <a:pt x="169" y="2374"/>
                    </a:cubicBezTo>
                    <a:cubicBezTo>
                      <a:pt x="243" y="2480"/>
                      <a:pt x="328" y="2655"/>
                      <a:pt x="427" y="2757"/>
                    </a:cubicBezTo>
                    <a:cubicBezTo>
                      <a:pt x="526" y="2859"/>
                      <a:pt x="562" y="2922"/>
                      <a:pt x="738" y="3031"/>
                    </a:cubicBezTo>
                    <a:cubicBezTo>
                      <a:pt x="914" y="3140"/>
                      <a:pt x="889" y="3172"/>
                      <a:pt x="1116" y="3268"/>
                    </a:cubicBezTo>
                    <a:cubicBezTo>
                      <a:pt x="1343" y="3364"/>
                      <a:pt x="1508" y="3489"/>
                      <a:pt x="1729" y="3550"/>
                    </a:cubicBezTo>
                    <a:cubicBezTo>
                      <a:pt x="1950" y="3611"/>
                      <a:pt x="2136" y="3650"/>
                      <a:pt x="2354" y="3688"/>
                    </a:cubicBezTo>
                    <a:cubicBezTo>
                      <a:pt x="2572" y="3726"/>
                      <a:pt x="2753" y="3719"/>
                      <a:pt x="2951" y="3722"/>
                    </a:cubicBezTo>
                    <a:cubicBezTo>
                      <a:pt x="3149" y="3725"/>
                      <a:pt x="3244" y="3720"/>
                      <a:pt x="3423" y="3691"/>
                    </a:cubicBezTo>
                    <a:cubicBezTo>
                      <a:pt x="3602" y="3662"/>
                      <a:pt x="3697" y="3602"/>
                      <a:pt x="3863" y="3557"/>
                    </a:cubicBezTo>
                    <a:cubicBezTo>
                      <a:pt x="4029" y="3512"/>
                      <a:pt x="4133" y="3403"/>
                      <a:pt x="4248" y="3339"/>
                    </a:cubicBezTo>
                    <a:cubicBezTo>
                      <a:pt x="4363" y="3275"/>
                      <a:pt x="4406" y="3214"/>
                      <a:pt x="4473" y="3105"/>
                    </a:cubicBezTo>
                    <a:cubicBezTo>
                      <a:pt x="4540" y="2996"/>
                      <a:pt x="4509" y="2866"/>
                      <a:pt x="4547" y="2693"/>
                    </a:cubicBezTo>
                    <a:cubicBezTo>
                      <a:pt x="4585" y="2520"/>
                      <a:pt x="4579" y="2306"/>
                      <a:pt x="4579" y="2197"/>
                    </a:cubicBezTo>
                    <a:cubicBezTo>
                      <a:pt x="4579" y="2088"/>
                      <a:pt x="4512" y="2229"/>
                      <a:pt x="4547" y="2149"/>
                    </a:cubicBezTo>
                    <a:cubicBezTo>
                      <a:pt x="4582" y="2069"/>
                      <a:pt x="4694" y="1947"/>
                      <a:pt x="4755" y="1797"/>
                    </a:cubicBezTo>
                    <a:cubicBezTo>
                      <a:pt x="4816" y="1647"/>
                      <a:pt x="4867" y="1525"/>
                      <a:pt x="4851" y="1397"/>
                    </a:cubicBezTo>
                    <a:cubicBezTo>
                      <a:pt x="4835" y="1269"/>
                      <a:pt x="4800" y="1205"/>
                      <a:pt x="4675" y="1157"/>
                    </a:cubicBezTo>
                    <a:cubicBezTo>
                      <a:pt x="4550" y="1109"/>
                      <a:pt x="4416" y="1122"/>
                      <a:pt x="4227" y="1157"/>
                    </a:cubicBezTo>
                    <a:cubicBezTo>
                      <a:pt x="4038" y="1192"/>
                      <a:pt x="3843" y="1288"/>
                      <a:pt x="3731" y="1333"/>
                    </a:cubicBezTo>
                    <a:cubicBezTo>
                      <a:pt x="3619" y="1378"/>
                      <a:pt x="3792" y="1410"/>
                      <a:pt x="3667" y="1381"/>
                    </a:cubicBezTo>
                    <a:cubicBezTo>
                      <a:pt x="3542" y="1352"/>
                      <a:pt x="3353" y="1272"/>
                      <a:pt x="3107" y="1189"/>
                    </a:cubicBezTo>
                    <a:cubicBezTo>
                      <a:pt x="2861" y="1106"/>
                      <a:pt x="2662" y="1023"/>
                      <a:pt x="2435" y="965"/>
                    </a:cubicBezTo>
                    <a:cubicBezTo>
                      <a:pt x="2208" y="907"/>
                      <a:pt x="2073" y="949"/>
                      <a:pt x="1971" y="901"/>
                    </a:cubicBezTo>
                    <a:cubicBezTo>
                      <a:pt x="1869" y="853"/>
                      <a:pt x="1953" y="903"/>
                      <a:pt x="1878" y="731"/>
                    </a:cubicBezTo>
                    <a:cubicBezTo>
                      <a:pt x="1803" y="559"/>
                      <a:pt x="1772" y="417"/>
                      <a:pt x="1733" y="371"/>
                    </a:cubicBezTo>
                    <a:cubicBezTo>
                      <a:pt x="1694" y="325"/>
                      <a:pt x="1688" y="331"/>
                      <a:pt x="1605" y="168"/>
                    </a:cubicBezTo>
                    <a:cubicBezTo>
                      <a:pt x="1522" y="5"/>
                      <a:pt x="1440" y="-35"/>
                      <a:pt x="1306" y="29"/>
                    </a:cubicBezTo>
                    <a:cubicBezTo>
                      <a:pt x="1172" y="93"/>
                      <a:pt x="1068" y="270"/>
                      <a:pt x="966" y="436"/>
                    </a:cubicBezTo>
                    <a:cubicBezTo>
                      <a:pt x="864" y="602"/>
                      <a:pt x="756" y="818"/>
                      <a:pt x="698" y="888"/>
                    </a:cubicBezTo>
                    <a:cubicBezTo>
                      <a:pt x="640" y="958"/>
                      <a:pt x="543" y="1031"/>
                      <a:pt x="538" y="1049"/>
                    </a:cubicBezTo>
                  </a:path>
                </a:pathLst>
              </a:custGeom>
              <a:solidFill>
                <a:srgbClr val="3A1F18"/>
              </a:solidFill>
              <a:ln w="127000">
                <a:solidFill>
                  <a:srgbClr val="482E2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183"/>
              <p:cNvSpPr/>
              <p:nvPr/>
            </p:nvSpPr>
            <p:spPr>
              <a:xfrm rot="20940000">
                <a:off x="6810" y="3737"/>
                <a:ext cx="4854" cy="3723"/>
              </a:xfrm>
              <a:custGeom>
                <a:avLst/>
                <a:gdLst>
                  <a:gd name="connsiteX0" fmla="*/ 540 w 4853"/>
                  <a:gd name="connsiteY0" fmla="*/ 1034 h 3722"/>
                  <a:gd name="connsiteX1" fmla="*/ 275 w 4853"/>
                  <a:gd name="connsiteY1" fmla="*/ 1221 h 3722"/>
                  <a:gd name="connsiteX2" fmla="*/ 67 w 4853"/>
                  <a:gd name="connsiteY2" fmla="*/ 1461 h 3722"/>
                  <a:gd name="connsiteX3" fmla="*/ 3 w 4853"/>
                  <a:gd name="connsiteY3" fmla="*/ 1749 h 3722"/>
                  <a:gd name="connsiteX4" fmla="*/ 35 w 4853"/>
                  <a:gd name="connsiteY4" fmla="*/ 2069 h 3722"/>
                  <a:gd name="connsiteX5" fmla="*/ 169 w 4853"/>
                  <a:gd name="connsiteY5" fmla="*/ 2374 h 3722"/>
                  <a:gd name="connsiteX6" fmla="*/ 427 w 4853"/>
                  <a:gd name="connsiteY6" fmla="*/ 2757 h 3722"/>
                  <a:gd name="connsiteX7" fmla="*/ 738 w 4853"/>
                  <a:gd name="connsiteY7" fmla="*/ 3031 h 3722"/>
                  <a:gd name="connsiteX8" fmla="*/ 1116 w 4853"/>
                  <a:gd name="connsiteY8" fmla="*/ 3268 h 3722"/>
                  <a:gd name="connsiteX9" fmla="*/ 1729 w 4853"/>
                  <a:gd name="connsiteY9" fmla="*/ 3550 h 3722"/>
                  <a:gd name="connsiteX10" fmla="*/ 2354 w 4853"/>
                  <a:gd name="connsiteY10" fmla="*/ 3688 h 3722"/>
                  <a:gd name="connsiteX11" fmla="*/ 2951 w 4853"/>
                  <a:gd name="connsiteY11" fmla="*/ 3722 h 3722"/>
                  <a:gd name="connsiteX12" fmla="*/ 3423 w 4853"/>
                  <a:gd name="connsiteY12" fmla="*/ 3691 h 3722"/>
                  <a:gd name="connsiteX13" fmla="*/ 3863 w 4853"/>
                  <a:gd name="connsiteY13" fmla="*/ 3557 h 3722"/>
                  <a:gd name="connsiteX14" fmla="*/ 4248 w 4853"/>
                  <a:gd name="connsiteY14" fmla="*/ 3339 h 3722"/>
                  <a:gd name="connsiteX15" fmla="*/ 4473 w 4853"/>
                  <a:gd name="connsiteY15" fmla="*/ 3105 h 3722"/>
                  <a:gd name="connsiteX16" fmla="*/ 4547 w 4853"/>
                  <a:gd name="connsiteY16" fmla="*/ 2693 h 3722"/>
                  <a:gd name="connsiteX17" fmla="*/ 4579 w 4853"/>
                  <a:gd name="connsiteY17" fmla="*/ 2197 h 3722"/>
                  <a:gd name="connsiteX18" fmla="*/ 4547 w 4853"/>
                  <a:gd name="connsiteY18" fmla="*/ 2149 h 3722"/>
                  <a:gd name="connsiteX19" fmla="*/ 4755 w 4853"/>
                  <a:gd name="connsiteY19" fmla="*/ 1797 h 3722"/>
                  <a:gd name="connsiteX20" fmla="*/ 4851 w 4853"/>
                  <a:gd name="connsiteY20" fmla="*/ 1397 h 3722"/>
                  <a:gd name="connsiteX21" fmla="*/ 4675 w 4853"/>
                  <a:gd name="connsiteY21" fmla="*/ 1157 h 3722"/>
                  <a:gd name="connsiteX22" fmla="*/ 4227 w 4853"/>
                  <a:gd name="connsiteY22" fmla="*/ 1157 h 3722"/>
                  <a:gd name="connsiteX23" fmla="*/ 3731 w 4853"/>
                  <a:gd name="connsiteY23" fmla="*/ 1333 h 3722"/>
                  <a:gd name="connsiteX24" fmla="*/ 3667 w 4853"/>
                  <a:gd name="connsiteY24" fmla="*/ 1381 h 3722"/>
                  <a:gd name="connsiteX25" fmla="*/ 3107 w 4853"/>
                  <a:gd name="connsiteY25" fmla="*/ 1189 h 3722"/>
                  <a:gd name="connsiteX26" fmla="*/ 2435 w 4853"/>
                  <a:gd name="connsiteY26" fmla="*/ 965 h 3722"/>
                  <a:gd name="connsiteX27" fmla="*/ 1971 w 4853"/>
                  <a:gd name="connsiteY27" fmla="*/ 901 h 3722"/>
                  <a:gd name="connsiteX28" fmla="*/ 1878 w 4853"/>
                  <a:gd name="connsiteY28" fmla="*/ 731 h 3722"/>
                  <a:gd name="connsiteX29" fmla="*/ 1733 w 4853"/>
                  <a:gd name="connsiteY29" fmla="*/ 371 h 3722"/>
                  <a:gd name="connsiteX30" fmla="*/ 1605 w 4853"/>
                  <a:gd name="connsiteY30" fmla="*/ 168 h 3722"/>
                  <a:gd name="connsiteX31" fmla="*/ 1306 w 4853"/>
                  <a:gd name="connsiteY31" fmla="*/ 29 h 3722"/>
                  <a:gd name="connsiteX32" fmla="*/ 966 w 4853"/>
                  <a:gd name="connsiteY32" fmla="*/ 436 h 3722"/>
                  <a:gd name="connsiteX33" fmla="*/ 698 w 4853"/>
                  <a:gd name="connsiteY33" fmla="*/ 888 h 3722"/>
                  <a:gd name="connsiteX34" fmla="*/ 538 w 4853"/>
                  <a:gd name="connsiteY34" fmla="*/ 1049 h 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854" h="3723">
                    <a:moveTo>
                      <a:pt x="540" y="1034"/>
                    </a:moveTo>
                    <a:cubicBezTo>
                      <a:pt x="490" y="1074"/>
                      <a:pt x="371" y="1128"/>
                      <a:pt x="275" y="1221"/>
                    </a:cubicBezTo>
                    <a:cubicBezTo>
                      <a:pt x="179" y="1314"/>
                      <a:pt x="121" y="1355"/>
                      <a:pt x="67" y="1461"/>
                    </a:cubicBezTo>
                    <a:cubicBezTo>
                      <a:pt x="13" y="1567"/>
                      <a:pt x="9" y="1627"/>
                      <a:pt x="3" y="1749"/>
                    </a:cubicBezTo>
                    <a:cubicBezTo>
                      <a:pt x="-3" y="1871"/>
                      <a:pt x="-3" y="1951"/>
                      <a:pt x="35" y="2069"/>
                    </a:cubicBezTo>
                    <a:cubicBezTo>
                      <a:pt x="73" y="2187"/>
                      <a:pt x="95" y="2268"/>
                      <a:pt x="169" y="2374"/>
                    </a:cubicBezTo>
                    <a:cubicBezTo>
                      <a:pt x="243" y="2480"/>
                      <a:pt x="328" y="2655"/>
                      <a:pt x="427" y="2757"/>
                    </a:cubicBezTo>
                    <a:cubicBezTo>
                      <a:pt x="526" y="2859"/>
                      <a:pt x="562" y="2922"/>
                      <a:pt x="738" y="3031"/>
                    </a:cubicBezTo>
                    <a:cubicBezTo>
                      <a:pt x="914" y="3140"/>
                      <a:pt x="889" y="3172"/>
                      <a:pt x="1116" y="3268"/>
                    </a:cubicBezTo>
                    <a:cubicBezTo>
                      <a:pt x="1343" y="3364"/>
                      <a:pt x="1508" y="3489"/>
                      <a:pt x="1729" y="3550"/>
                    </a:cubicBezTo>
                    <a:cubicBezTo>
                      <a:pt x="1950" y="3611"/>
                      <a:pt x="2136" y="3650"/>
                      <a:pt x="2354" y="3688"/>
                    </a:cubicBezTo>
                    <a:cubicBezTo>
                      <a:pt x="2572" y="3726"/>
                      <a:pt x="2753" y="3719"/>
                      <a:pt x="2951" y="3722"/>
                    </a:cubicBezTo>
                    <a:cubicBezTo>
                      <a:pt x="3149" y="3725"/>
                      <a:pt x="3244" y="3720"/>
                      <a:pt x="3423" y="3691"/>
                    </a:cubicBezTo>
                    <a:cubicBezTo>
                      <a:pt x="3602" y="3662"/>
                      <a:pt x="3697" y="3602"/>
                      <a:pt x="3863" y="3557"/>
                    </a:cubicBezTo>
                    <a:cubicBezTo>
                      <a:pt x="4029" y="3512"/>
                      <a:pt x="4133" y="3403"/>
                      <a:pt x="4248" y="3339"/>
                    </a:cubicBezTo>
                    <a:cubicBezTo>
                      <a:pt x="4363" y="3275"/>
                      <a:pt x="4406" y="3214"/>
                      <a:pt x="4473" y="3105"/>
                    </a:cubicBezTo>
                    <a:cubicBezTo>
                      <a:pt x="4540" y="2996"/>
                      <a:pt x="4509" y="2866"/>
                      <a:pt x="4547" y="2693"/>
                    </a:cubicBezTo>
                    <a:cubicBezTo>
                      <a:pt x="4585" y="2520"/>
                      <a:pt x="4579" y="2306"/>
                      <a:pt x="4579" y="2197"/>
                    </a:cubicBezTo>
                    <a:cubicBezTo>
                      <a:pt x="4579" y="2088"/>
                      <a:pt x="4512" y="2229"/>
                      <a:pt x="4547" y="2149"/>
                    </a:cubicBezTo>
                    <a:cubicBezTo>
                      <a:pt x="4582" y="2069"/>
                      <a:pt x="4694" y="1947"/>
                      <a:pt x="4755" y="1797"/>
                    </a:cubicBezTo>
                    <a:cubicBezTo>
                      <a:pt x="4816" y="1647"/>
                      <a:pt x="4867" y="1525"/>
                      <a:pt x="4851" y="1397"/>
                    </a:cubicBezTo>
                    <a:cubicBezTo>
                      <a:pt x="4835" y="1269"/>
                      <a:pt x="4800" y="1205"/>
                      <a:pt x="4675" y="1157"/>
                    </a:cubicBezTo>
                    <a:cubicBezTo>
                      <a:pt x="4550" y="1109"/>
                      <a:pt x="4416" y="1122"/>
                      <a:pt x="4227" y="1157"/>
                    </a:cubicBezTo>
                    <a:cubicBezTo>
                      <a:pt x="4038" y="1192"/>
                      <a:pt x="3843" y="1288"/>
                      <a:pt x="3731" y="1333"/>
                    </a:cubicBezTo>
                    <a:cubicBezTo>
                      <a:pt x="3619" y="1378"/>
                      <a:pt x="3792" y="1410"/>
                      <a:pt x="3667" y="1381"/>
                    </a:cubicBezTo>
                    <a:cubicBezTo>
                      <a:pt x="3542" y="1352"/>
                      <a:pt x="3353" y="1272"/>
                      <a:pt x="3107" y="1189"/>
                    </a:cubicBezTo>
                    <a:cubicBezTo>
                      <a:pt x="2861" y="1106"/>
                      <a:pt x="2662" y="1023"/>
                      <a:pt x="2435" y="965"/>
                    </a:cubicBezTo>
                    <a:cubicBezTo>
                      <a:pt x="2208" y="907"/>
                      <a:pt x="2073" y="949"/>
                      <a:pt x="1971" y="901"/>
                    </a:cubicBezTo>
                    <a:cubicBezTo>
                      <a:pt x="1869" y="853"/>
                      <a:pt x="1953" y="903"/>
                      <a:pt x="1878" y="731"/>
                    </a:cubicBezTo>
                    <a:cubicBezTo>
                      <a:pt x="1803" y="559"/>
                      <a:pt x="1772" y="417"/>
                      <a:pt x="1733" y="371"/>
                    </a:cubicBezTo>
                    <a:cubicBezTo>
                      <a:pt x="1694" y="325"/>
                      <a:pt x="1688" y="331"/>
                      <a:pt x="1605" y="168"/>
                    </a:cubicBezTo>
                    <a:cubicBezTo>
                      <a:pt x="1522" y="5"/>
                      <a:pt x="1440" y="-35"/>
                      <a:pt x="1306" y="29"/>
                    </a:cubicBezTo>
                    <a:cubicBezTo>
                      <a:pt x="1172" y="93"/>
                      <a:pt x="1068" y="270"/>
                      <a:pt x="966" y="436"/>
                    </a:cubicBezTo>
                    <a:cubicBezTo>
                      <a:pt x="864" y="602"/>
                      <a:pt x="756" y="818"/>
                      <a:pt x="698" y="888"/>
                    </a:cubicBezTo>
                    <a:cubicBezTo>
                      <a:pt x="640" y="958"/>
                      <a:pt x="543" y="1031"/>
                      <a:pt x="538" y="1049"/>
                    </a:cubicBezTo>
                  </a:path>
                </a:pathLst>
              </a:custGeom>
              <a:solidFill>
                <a:srgbClr val="3A1F18"/>
              </a:solidFill>
              <a:ln w="127000">
                <a:solidFill>
                  <a:srgbClr val="D59D9D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184"/>
              <p:cNvSpPr/>
              <p:nvPr/>
            </p:nvSpPr>
            <p:spPr>
              <a:xfrm rot="20940000">
                <a:off x="6436" y="3737"/>
                <a:ext cx="4854" cy="3723"/>
              </a:xfrm>
              <a:custGeom>
                <a:avLst/>
                <a:gdLst>
                  <a:gd name="connsiteX0" fmla="*/ 540 w 4853"/>
                  <a:gd name="connsiteY0" fmla="*/ 1034 h 3722"/>
                  <a:gd name="connsiteX1" fmla="*/ 275 w 4853"/>
                  <a:gd name="connsiteY1" fmla="*/ 1221 h 3722"/>
                  <a:gd name="connsiteX2" fmla="*/ 67 w 4853"/>
                  <a:gd name="connsiteY2" fmla="*/ 1461 h 3722"/>
                  <a:gd name="connsiteX3" fmla="*/ 3 w 4853"/>
                  <a:gd name="connsiteY3" fmla="*/ 1749 h 3722"/>
                  <a:gd name="connsiteX4" fmla="*/ 35 w 4853"/>
                  <a:gd name="connsiteY4" fmla="*/ 2069 h 3722"/>
                  <a:gd name="connsiteX5" fmla="*/ 169 w 4853"/>
                  <a:gd name="connsiteY5" fmla="*/ 2374 h 3722"/>
                  <a:gd name="connsiteX6" fmla="*/ 427 w 4853"/>
                  <a:gd name="connsiteY6" fmla="*/ 2757 h 3722"/>
                  <a:gd name="connsiteX7" fmla="*/ 738 w 4853"/>
                  <a:gd name="connsiteY7" fmla="*/ 3031 h 3722"/>
                  <a:gd name="connsiteX8" fmla="*/ 1116 w 4853"/>
                  <a:gd name="connsiteY8" fmla="*/ 3268 h 3722"/>
                  <a:gd name="connsiteX9" fmla="*/ 1729 w 4853"/>
                  <a:gd name="connsiteY9" fmla="*/ 3550 h 3722"/>
                  <a:gd name="connsiteX10" fmla="*/ 2354 w 4853"/>
                  <a:gd name="connsiteY10" fmla="*/ 3688 h 3722"/>
                  <a:gd name="connsiteX11" fmla="*/ 2951 w 4853"/>
                  <a:gd name="connsiteY11" fmla="*/ 3722 h 3722"/>
                  <a:gd name="connsiteX12" fmla="*/ 3423 w 4853"/>
                  <a:gd name="connsiteY12" fmla="*/ 3691 h 3722"/>
                  <a:gd name="connsiteX13" fmla="*/ 3863 w 4853"/>
                  <a:gd name="connsiteY13" fmla="*/ 3557 h 3722"/>
                  <a:gd name="connsiteX14" fmla="*/ 4248 w 4853"/>
                  <a:gd name="connsiteY14" fmla="*/ 3339 h 3722"/>
                  <a:gd name="connsiteX15" fmla="*/ 4473 w 4853"/>
                  <a:gd name="connsiteY15" fmla="*/ 3105 h 3722"/>
                  <a:gd name="connsiteX16" fmla="*/ 4547 w 4853"/>
                  <a:gd name="connsiteY16" fmla="*/ 2693 h 3722"/>
                  <a:gd name="connsiteX17" fmla="*/ 4579 w 4853"/>
                  <a:gd name="connsiteY17" fmla="*/ 2197 h 3722"/>
                  <a:gd name="connsiteX18" fmla="*/ 4547 w 4853"/>
                  <a:gd name="connsiteY18" fmla="*/ 2149 h 3722"/>
                  <a:gd name="connsiteX19" fmla="*/ 4755 w 4853"/>
                  <a:gd name="connsiteY19" fmla="*/ 1797 h 3722"/>
                  <a:gd name="connsiteX20" fmla="*/ 4851 w 4853"/>
                  <a:gd name="connsiteY20" fmla="*/ 1397 h 3722"/>
                  <a:gd name="connsiteX21" fmla="*/ 4675 w 4853"/>
                  <a:gd name="connsiteY21" fmla="*/ 1157 h 3722"/>
                  <a:gd name="connsiteX22" fmla="*/ 4227 w 4853"/>
                  <a:gd name="connsiteY22" fmla="*/ 1157 h 3722"/>
                  <a:gd name="connsiteX23" fmla="*/ 3731 w 4853"/>
                  <a:gd name="connsiteY23" fmla="*/ 1333 h 3722"/>
                  <a:gd name="connsiteX24" fmla="*/ 3667 w 4853"/>
                  <a:gd name="connsiteY24" fmla="*/ 1381 h 3722"/>
                  <a:gd name="connsiteX25" fmla="*/ 3107 w 4853"/>
                  <a:gd name="connsiteY25" fmla="*/ 1189 h 3722"/>
                  <a:gd name="connsiteX26" fmla="*/ 2435 w 4853"/>
                  <a:gd name="connsiteY26" fmla="*/ 965 h 3722"/>
                  <a:gd name="connsiteX27" fmla="*/ 1971 w 4853"/>
                  <a:gd name="connsiteY27" fmla="*/ 901 h 3722"/>
                  <a:gd name="connsiteX28" fmla="*/ 1878 w 4853"/>
                  <a:gd name="connsiteY28" fmla="*/ 731 h 3722"/>
                  <a:gd name="connsiteX29" fmla="*/ 1733 w 4853"/>
                  <a:gd name="connsiteY29" fmla="*/ 371 h 3722"/>
                  <a:gd name="connsiteX30" fmla="*/ 1605 w 4853"/>
                  <a:gd name="connsiteY30" fmla="*/ 168 h 3722"/>
                  <a:gd name="connsiteX31" fmla="*/ 1306 w 4853"/>
                  <a:gd name="connsiteY31" fmla="*/ 29 h 3722"/>
                  <a:gd name="connsiteX32" fmla="*/ 966 w 4853"/>
                  <a:gd name="connsiteY32" fmla="*/ 436 h 3722"/>
                  <a:gd name="connsiteX33" fmla="*/ 698 w 4853"/>
                  <a:gd name="connsiteY33" fmla="*/ 888 h 3722"/>
                  <a:gd name="connsiteX34" fmla="*/ 538 w 4853"/>
                  <a:gd name="connsiteY34" fmla="*/ 1049 h 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854" h="3723">
                    <a:moveTo>
                      <a:pt x="540" y="1034"/>
                    </a:moveTo>
                    <a:cubicBezTo>
                      <a:pt x="490" y="1074"/>
                      <a:pt x="371" y="1128"/>
                      <a:pt x="275" y="1221"/>
                    </a:cubicBezTo>
                    <a:cubicBezTo>
                      <a:pt x="179" y="1314"/>
                      <a:pt x="121" y="1355"/>
                      <a:pt x="67" y="1461"/>
                    </a:cubicBezTo>
                    <a:cubicBezTo>
                      <a:pt x="13" y="1567"/>
                      <a:pt x="9" y="1627"/>
                      <a:pt x="3" y="1749"/>
                    </a:cubicBezTo>
                    <a:cubicBezTo>
                      <a:pt x="-3" y="1871"/>
                      <a:pt x="-3" y="1951"/>
                      <a:pt x="35" y="2069"/>
                    </a:cubicBezTo>
                    <a:cubicBezTo>
                      <a:pt x="73" y="2187"/>
                      <a:pt x="95" y="2268"/>
                      <a:pt x="169" y="2374"/>
                    </a:cubicBezTo>
                    <a:cubicBezTo>
                      <a:pt x="243" y="2480"/>
                      <a:pt x="328" y="2655"/>
                      <a:pt x="427" y="2757"/>
                    </a:cubicBezTo>
                    <a:cubicBezTo>
                      <a:pt x="526" y="2859"/>
                      <a:pt x="562" y="2922"/>
                      <a:pt x="738" y="3031"/>
                    </a:cubicBezTo>
                    <a:cubicBezTo>
                      <a:pt x="914" y="3140"/>
                      <a:pt x="889" y="3172"/>
                      <a:pt x="1116" y="3268"/>
                    </a:cubicBezTo>
                    <a:cubicBezTo>
                      <a:pt x="1343" y="3364"/>
                      <a:pt x="1508" y="3489"/>
                      <a:pt x="1729" y="3550"/>
                    </a:cubicBezTo>
                    <a:cubicBezTo>
                      <a:pt x="1950" y="3611"/>
                      <a:pt x="2136" y="3650"/>
                      <a:pt x="2354" y="3688"/>
                    </a:cubicBezTo>
                    <a:cubicBezTo>
                      <a:pt x="2572" y="3726"/>
                      <a:pt x="2753" y="3719"/>
                      <a:pt x="2951" y="3722"/>
                    </a:cubicBezTo>
                    <a:cubicBezTo>
                      <a:pt x="3149" y="3725"/>
                      <a:pt x="3244" y="3720"/>
                      <a:pt x="3423" y="3691"/>
                    </a:cubicBezTo>
                    <a:cubicBezTo>
                      <a:pt x="3602" y="3662"/>
                      <a:pt x="3697" y="3602"/>
                      <a:pt x="3863" y="3557"/>
                    </a:cubicBezTo>
                    <a:cubicBezTo>
                      <a:pt x="4029" y="3512"/>
                      <a:pt x="4133" y="3403"/>
                      <a:pt x="4248" y="3339"/>
                    </a:cubicBezTo>
                    <a:cubicBezTo>
                      <a:pt x="4363" y="3275"/>
                      <a:pt x="4406" y="3214"/>
                      <a:pt x="4473" y="3105"/>
                    </a:cubicBezTo>
                    <a:cubicBezTo>
                      <a:pt x="4540" y="2996"/>
                      <a:pt x="4509" y="2866"/>
                      <a:pt x="4547" y="2693"/>
                    </a:cubicBezTo>
                    <a:cubicBezTo>
                      <a:pt x="4585" y="2520"/>
                      <a:pt x="4579" y="2306"/>
                      <a:pt x="4579" y="2197"/>
                    </a:cubicBezTo>
                    <a:cubicBezTo>
                      <a:pt x="4579" y="2088"/>
                      <a:pt x="4512" y="2229"/>
                      <a:pt x="4547" y="2149"/>
                    </a:cubicBezTo>
                    <a:cubicBezTo>
                      <a:pt x="4582" y="2069"/>
                      <a:pt x="4694" y="1947"/>
                      <a:pt x="4755" y="1797"/>
                    </a:cubicBezTo>
                    <a:cubicBezTo>
                      <a:pt x="4816" y="1647"/>
                      <a:pt x="4867" y="1525"/>
                      <a:pt x="4851" y="1397"/>
                    </a:cubicBezTo>
                    <a:cubicBezTo>
                      <a:pt x="4835" y="1269"/>
                      <a:pt x="4800" y="1205"/>
                      <a:pt x="4675" y="1157"/>
                    </a:cubicBezTo>
                    <a:cubicBezTo>
                      <a:pt x="4550" y="1109"/>
                      <a:pt x="4416" y="1122"/>
                      <a:pt x="4227" y="1157"/>
                    </a:cubicBezTo>
                    <a:cubicBezTo>
                      <a:pt x="4038" y="1192"/>
                      <a:pt x="3843" y="1288"/>
                      <a:pt x="3731" y="1333"/>
                    </a:cubicBezTo>
                    <a:cubicBezTo>
                      <a:pt x="3619" y="1378"/>
                      <a:pt x="3792" y="1410"/>
                      <a:pt x="3667" y="1381"/>
                    </a:cubicBezTo>
                    <a:cubicBezTo>
                      <a:pt x="3542" y="1352"/>
                      <a:pt x="3353" y="1272"/>
                      <a:pt x="3107" y="1189"/>
                    </a:cubicBezTo>
                    <a:cubicBezTo>
                      <a:pt x="2861" y="1106"/>
                      <a:pt x="2662" y="1023"/>
                      <a:pt x="2435" y="965"/>
                    </a:cubicBezTo>
                    <a:cubicBezTo>
                      <a:pt x="2208" y="907"/>
                      <a:pt x="2073" y="949"/>
                      <a:pt x="1971" y="901"/>
                    </a:cubicBezTo>
                    <a:cubicBezTo>
                      <a:pt x="1869" y="853"/>
                      <a:pt x="1953" y="903"/>
                      <a:pt x="1878" y="731"/>
                    </a:cubicBezTo>
                    <a:cubicBezTo>
                      <a:pt x="1803" y="559"/>
                      <a:pt x="1772" y="417"/>
                      <a:pt x="1733" y="371"/>
                    </a:cubicBezTo>
                    <a:cubicBezTo>
                      <a:pt x="1694" y="325"/>
                      <a:pt x="1688" y="331"/>
                      <a:pt x="1605" y="168"/>
                    </a:cubicBezTo>
                    <a:cubicBezTo>
                      <a:pt x="1522" y="5"/>
                      <a:pt x="1440" y="-35"/>
                      <a:pt x="1306" y="29"/>
                    </a:cubicBezTo>
                    <a:cubicBezTo>
                      <a:pt x="1172" y="93"/>
                      <a:pt x="1068" y="270"/>
                      <a:pt x="966" y="436"/>
                    </a:cubicBezTo>
                    <a:cubicBezTo>
                      <a:pt x="864" y="602"/>
                      <a:pt x="756" y="818"/>
                      <a:pt x="698" y="888"/>
                    </a:cubicBezTo>
                    <a:cubicBezTo>
                      <a:pt x="640" y="958"/>
                      <a:pt x="543" y="1031"/>
                      <a:pt x="538" y="1049"/>
                    </a:cubicBezTo>
                  </a:path>
                </a:pathLst>
              </a:custGeom>
              <a:solidFill>
                <a:srgbClr val="482E24"/>
              </a:solidFill>
              <a:ln w="127000">
                <a:solidFill>
                  <a:srgbClr val="482E2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10166" y="5234"/>
              <a:ext cx="826" cy="974"/>
              <a:chOff x="10319" y="5351"/>
              <a:chExt cx="718" cy="814"/>
            </a:xfrm>
          </p:grpSpPr>
          <p:sp>
            <p:nvSpPr>
              <p:cNvPr id="188" name="Oval 187"/>
              <p:cNvSpPr/>
              <p:nvPr/>
            </p:nvSpPr>
            <p:spPr>
              <a:xfrm rot="600000">
                <a:off x="10319" y="5351"/>
                <a:ext cx="718" cy="814"/>
              </a:xfrm>
              <a:prstGeom prst="ellipse">
                <a:avLst/>
              </a:prstGeom>
              <a:solidFill>
                <a:srgbClr val="28191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 rot="600000">
                <a:off x="10319" y="5411"/>
                <a:ext cx="559" cy="715"/>
              </a:xfrm>
              <a:prstGeom prst="ellipse">
                <a:avLst/>
              </a:prstGeom>
              <a:solidFill>
                <a:srgbClr val="D59D9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8424" y="4931"/>
              <a:ext cx="825" cy="1013"/>
              <a:chOff x="10318" y="5348"/>
              <a:chExt cx="674" cy="827"/>
            </a:xfrm>
          </p:grpSpPr>
          <p:sp>
            <p:nvSpPr>
              <p:cNvPr id="191" name="Oval 190"/>
              <p:cNvSpPr/>
              <p:nvPr/>
            </p:nvSpPr>
            <p:spPr>
              <a:xfrm rot="600000">
                <a:off x="10318" y="5348"/>
                <a:ext cx="674" cy="827"/>
              </a:xfrm>
              <a:prstGeom prst="ellipse">
                <a:avLst/>
              </a:prstGeom>
              <a:solidFill>
                <a:srgbClr val="28191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 rot="600000">
                <a:off x="10319" y="5411"/>
                <a:ext cx="559" cy="715"/>
              </a:xfrm>
              <a:prstGeom prst="ellipse">
                <a:avLst/>
              </a:prstGeom>
              <a:solidFill>
                <a:srgbClr val="D59D9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9" name="Group 228"/>
          <p:cNvGrpSpPr/>
          <p:nvPr/>
        </p:nvGrpSpPr>
        <p:grpSpPr>
          <a:xfrm rot="18574957">
            <a:off x="4546644" y="2082262"/>
            <a:ext cx="2409251" cy="1874622"/>
            <a:chOff x="13332" y="4930"/>
            <a:chExt cx="2581" cy="2115"/>
          </a:xfrm>
        </p:grpSpPr>
        <p:sp>
          <p:nvSpPr>
            <p:cNvPr id="223" name="Freeform 222"/>
            <p:cNvSpPr/>
            <p:nvPr/>
          </p:nvSpPr>
          <p:spPr>
            <a:xfrm rot="1800000" flipH="1">
              <a:off x="13432" y="5012"/>
              <a:ext cx="1054" cy="1355"/>
            </a:xfrm>
            <a:custGeom>
              <a:avLst/>
              <a:gdLst>
                <a:gd name="connsiteX0" fmla="*/ 66 w 1054"/>
                <a:gd name="connsiteY0" fmla="*/ 406 h 1355"/>
                <a:gd name="connsiteX1" fmla="*/ 706 w 1054"/>
                <a:gd name="connsiteY1" fmla="*/ 864 h 1355"/>
                <a:gd name="connsiteX2" fmla="*/ 295 w 1054"/>
                <a:gd name="connsiteY2" fmla="*/ 1320 h 1355"/>
                <a:gd name="connsiteX3" fmla="*/ 745 w 1054"/>
                <a:gd name="connsiteY3" fmla="*/ 1310 h 1355"/>
                <a:gd name="connsiteX4" fmla="*/ 575 w 1054"/>
                <a:gd name="connsiteY4" fmla="*/ 1038 h 1355"/>
                <a:gd name="connsiteX5" fmla="*/ 704 w 1054"/>
                <a:gd name="connsiteY5" fmla="*/ 998 h 1355"/>
                <a:gd name="connsiteX6" fmla="*/ 732 w 1054"/>
                <a:gd name="connsiteY6" fmla="*/ 1018 h 1355"/>
                <a:gd name="connsiteX7" fmla="*/ 987 w 1054"/>
                <a:gd name="connsiteY7" fmla="*/ 571 h 1355"/>
                <a:gd name="connsiteX8" fmla="*/ 1004 w 1054"/>
                <a:gd name="connsiteY8" fmla="*/ 27 h 1355"/>
                <a:gd name="connsiteX9" fmla="*/ 576 w 1054"/>
                <a:gd name="connsiteY9" fmla="*/ 179 h 1355"/>
                <a:gd name="connsiteX10" fmla="*/ 378 w 1054"/>
                <a:gd name="connsiteY10" fmla="*/ 275 h 1355"/>
                <a:gd name="connsiteX11" fmla="*/ 339 w 1054"/>
                <a:gd name="connsiteY11" fmla="*/ 266 h 1355"/>
                <a:gd name="connsiteX12" fmla="*/ 262 w 1054"/>
                <a:gd name="connsiteY12" fmla="*/ 265 h 1355"/>
                <a:gd name="connsiteX13" fmla="*/ 198 w 1054"/>
                <a:gd name="connsiteY13" fmla="*/ 263 h 1355"/>
                <a:gd name="connsiteX14" fmla="*/ 127 w 1054"/>
                <a:gd name="connsiteY14" fmla="*/ 265 h 1355"/>
                <a:gd name="connsiteX15" fmla="*/ 49 w 1054"/>
                <a:gd name="connsiteY15" fmla="*/ 283 h 1355"/>
                <a:gd name="connsiteX16" fmla="*/ 66 w 1054"/>
                <a:gd name="connsiteY16" fmla="*/ 406 h 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4" h="1355">
                  <a:moveTo>
                    <a:pt x="66" y="406"/>
                  </a:moveTo>
                  <a:cubicBezTo>
                    <a:pt x="161" y="527"/>
                    <a:pt x="511" y="673"/>
                    <a:pt x="706" y="864"/>
                  </a:cubicBezTo>
                  <a:cubicBezTo>
                    <a:pt x="900" y="1054"/>
                    <a:pt x="213" y="1281"/>
                    <a:pt x="295" y="1320"/>
                  </a:cubicBezTo>
                  <a:cubicBezTo>
                    <a:pt x="378" y="1358"/>
                    <a:pt x="753" y="1379"/>
                    <a:pt x="745" y="1310"/>
                  </a:cubicBezTo>
                  <a:cubicBezTo>
                    <a:pt x="737" y="1240"/>
                    <a:pt x="593" y="1100"/>
                    <a:pt x="575" y="1038"/>
                  </a:cubicBezTo>
                  <a:cubicBezTo>
                    <a:pt x="556" y="988"/>
                    <a:pt x="723" y="1030"/>
                    <a:pt x="704" y="998"/>
                  </a:cubicBezTo>
                  <a:cubicBezTo>
                    <a:pt x="707" y="992"/>
                    <a:pt x="685" y="1089"/>
                    <a:pt x="732" y="1018"/>
                  </a:cubicBezTo>
                  <a:cubicBezTo>
                    <a:pt x="888" y="1517"/>
                    <a:pt x="967" y="736"/>
                    <a:pt x="987" y="571"/>
                  </a:cubicBezTo>
                  <a:cubicBezTo>
                    <a:pt x="990" y="397"/>
                    <a:pt x="1125" y="120"/>
                    <a:pt x="1004" y="27"/>
                  </a:cubicBezTo>
                  <a:cubicBezTo>
                    <a:pt x="882" y="-66"/>
                    <a:pt x="718" y="105"/>
                    <a:pt x="576" y="179"/>
                  </a:cubicBezTo>
                  <a:cubicBezTo>
                    <a:pt x="434" y="253"/>
                    <a:pt x="466" y="281"/>
                    <a:pt x="378" y="275"/>
                  </a:cubicBezTo>
                  <a:cubicBezTo>
                    <a:pt x="364" y="274"/>
                    <a:pt x="358" y="268"/>
                    <a:pt x="339" y="266"/>
                  </a:cubicBezTo>
                  <a:cubicBezTo>
                    <a:pt x="313" y="265"/>
                    <a:pt x="286" y="265"/>
                    <a:pt x="262" y="265"/>
                  </a:cubicBezTo>
                  <a:cubicBezTo>
                    <a:pt x="241" y="262"/>
                    <a:pt x="227" y="265"/>
                    <a:pt x="198" y="263"/>
                  </a:cubicBezTo>
                  <a:cubicBezTo>
                    <a:pt x="159" y="260"/>
                    <a:pt x="158" y="264"/>
                    <a:pt x="127" y="265"/>
                  </a:cubicBezTo>
                  <a:cubicBezTo>
                    <a:pt x="71" y="271"/>
                    <a:pt x="107" y="266"/>
                    <a:pt x="49" y="283"/>
                  </a:cubicBezTo>
                  <a:cubicBezTo>
                    <a:pt x="-8" y="301"/>
                    <a:pt x="-30" y="285"/>
                    <a:pt x="66" y="406"/>
                  </a:cubicBezTo>
                  <a:close/>
                </a:path>
              </a:pathLst>
            </a:custGeom>
            <a:gradFill>
              <a:gsLst>
                <a:gs pos="0">
                  <a:srgbClr val="E1D8C8"/>
                </a:gs>
                <a:gs pos="84000">
                  <a:srgbClr val="BFAE99"/>
                </a:gs>
                <a:gs pos="30000">
                  <a:srgbClr val="E1D7C7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Donut 219"/>
            <p:cNvSpPr/>
            <p:nvPr/>
          </p:nvSpPr>
          <p:spPr>
            <a:xfrm rot="1800000">
              <a:off x="13332" y="5454"/>
              <a:ext cx="1783" cy="1591"/>
            </a:xfrm>
            <a:prstGeom prst="donut">
              <a:avLst>
                <a:gd name="adj" fmla="val 38764"/>
              </a:avLst>
            </a:prstGeom>
            <a:gradFill>
              <a:gsLst>
                <a:gs pos="0">
                  <a:srgbClr val="93764E"/>
                </a:gs>
                <a:gs pos="30000">
                  <a:srgbClr val="B8A690"/>
                </a:gs>
                <a:gs pos="82000">
                  <a:srgbClr val="F1EBD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 rot="1800000">
              <a:off x="14144" y="5424"/>
              <a:ext cx="1203" cy="1199"/>
            </a:xfrm>
            <a:custGeom>
              <a:avLst/>
              <a:gdLst>
                <a:gd name="connsiteX0" fmla="*/ 126 w 2172"/>
                <a:gd name="connsiteY0" fmla="*/ 709 h 2265"/>
                <a:gd name="connsiteX1" fmla="*/ 1347 w 2172"/>
                <a:gd name="connsiteY1" fmla="*/ 1508 h 2265"/>
                <a:gd name="connsiteX2" fmla="*/ 2083 w 2172"/>
                <a:gd name="connsiteY2" fmla="*/ 2256 h 2265"/>
                <a:gd name="connsiteX3" fmla="*/ 2131 w 2172"/>
                <a:gd name="connsiteY3" fmla="*/ 1874 h 2265"/>
                <a:gd name="connsiteX4" fmla="*/ 2052 w 2172"/>
                <a:gd name="connsiteY4" fmla="*/ 1594 h 2265"/>
                <a:gd name="connsiteX5" fmla="*/ 1947 w 2172"/>
                <a:gd name="connsiteY5" fmla="*/ 1344 h 2265"/>
                <a:gd name="connsiteX6" fmla="*/ 1883 w 2172"/>
                <a:gd name="connsiteY6" fmla="*/ 997 h 2265"/>
                <a:gd name="connsiteX7" fmla="*/ 1916 w 2172"/>
                <a:gd name="connsiteY7" fmla="*/ 47 h 2265"/>
                <a:gd name="connsiteX8" fmla="*/ 1100 w 2172"/>
                <a:gd name="connsiteY8" fmla="*/ 312 h 2265"/>
                <a:gd name="connsiteX9" fmla="*/ 721 w 2172"/>
                <a:gd name="connsiteY9" fmla="*/ 481 h 2265"/>
                <a:gd name="connsiteX10" fmla="*/ 647 w 2172"/>
                <a:gd name="connsiteY10" fmla="*/ 465 h 2265"/>
                <a:gd name="connsiteX11" fmla="*/ 500 w 2172"/>
                <a:gd name="connsiteY11" fmla="*/ 462 h 2265"/>
                <a:gd name="connsiteX12" fmla="*/ 378 w 2172"/>
                <a:gd name="connsiteY12" fmla="*/ 459 h 2265"/>
                <a:gd name="connsiteX13" fmla="*/ 243 w 2172"/>
                <a:gd name="connsiteY13" fmla="*/ 462 h 2265"/>
                <a:gd name="connsiteX14" fmla="*/ 94 w 2172"/>
                <a:gd name="connsiteY14" fmla="*/ 495 h 2265"/>
                <a:gd name="connsiteX15" fmla="*/ 126 w 2172"/>
                <a:gd name="connsiteY15" fmla="*/ 709 h 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72" h="2265">
                  <a:moveTo>
                    <a:pt x="126" y="709"/>
                  </a:moveTo>
                  <a:cubicBezTo>
                    <a:pt x="308" y="920"/>
                    <a:pt x="976" y="1176"/>
                    <a:pt x="1347" y="1508"/>
                  </a:cubicBezTo>
                  <a:cubicBezTo>
                    <a:pt x="1718" y="1840"/>
                    <a:pt x="1926" y="2189"/>
                    <a:pt x="2083" y="2256"/>
                  </a:cubicBezTo>
                  <a:cubicBezTo>
                    <a:pt x="2240" y="2323"/>
                    <a:pt x="2146" y="1995"/>
                    <a:pt x="2131" y="1874"/>
                  </a:cubicBezTo>
                  <a:cubicBezTo>
                    <a:pt x="2116" y="1753"/>
                    <a:pt x="2087" y="1703"/>
                    <a:pt x="2052" y="1594"/>
                  </a:cubicBezTo>
                  <a:cubicBezTo>
                    <a:pt x="2015" y="1507"/>
                    <a:pt x="1983" y="1401"/>
                    <a:pt x="1947" y="1344"/>
                  </a:cubicBezTo>
                  <a:cubicBezTo>
                    <a:pt x="1912" y="1287"/>
                    <a:pt x="1876" y="1301"/>
                    <a:pt x="1883" y="997"/>
                  </a:cubicBezTo>
                  <a:cubicBezTo>
                    <a:pt x="1890" y="693"/>
                    <a:pt x="2148" y="210"/>
                    <a:pt x="1916" y="47"/>
                  </a:cubicBezTo>
                  <a:cubicBezTo>
                    <a:pt x="1684" y="-116"/>
                    <a:pt x="1371" y="183"/>
                    <a:pt x="1100" y="312"/>
                  </a:cubicBezTo>
                  <a:cubicBezTo>
                    <a:pt x="829" y="441"/>
                    <a:pt x="889" y="490"/>
                    <a:pt x="721" y="481"/>
                  </a:cubicBezTo>
                  <a:cubicBezTo>
                    <a:pt x="696" y="478"/>
                    <a:pt x="684" y="468"/>
                    <a:pt x="647" y="465"/>
                  </a:cubicBezTo>
                  <a:cubicBezTo>
                    <a:pt x="597" y="462"/>
                    <a:pt x="545" y="463"/>
                    <a:pt x="500" y="462"/>
                  </a:cubicBezTo>
                  <a:cubicBezTo>
                    <a:pt x="460" y="457"/>
                    <a:pt x="432" y="462"/>
                    <a:pt x="378" y="459"/>
                  </a:cubicBezTo>
                  <a:cubicBezTo>
                    <a:pt x="304" y="454"/>
                    <a:pt x="301" y="461"/>
                    <a:pt x="243" y="462"/>
                  </a:cubicBezTo>
                  <a:cubicBezTo>
                    <a:pt x="135" y="474"/>
                    <a:pt x="204" y="465"/>
                    <a:pt x="94" y="495"/>
                  </a:cubicBezTo>
                  <a:cubicBezTo>
                    <a:pt x="-16" y="525"/>
                    <a:pt x="-56" y="498"/>
                    <a:pt x="126" y="709"/>
                  </a:cubicBezTo>
                  <a:close/>
                </a:path>
              </a:pathLst>
            </a:custGeom>
            <a:solidFill>
              <a:srgbClr val="9B5A3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223"/>
            <p:cNvSpPr/>
            <p:nvPr/>
          </p:nvSpPr>
          <p:spPr>
            <a:xfrm rot="1800000">
              <a:off x="14198" y="5839"/>
              <a:ext cx="299" cy="153"/>
            </a:xfrm>
            <a:custGeom>
              <a:avLst/>
              <a:gdLst>
                <a:gd name="connsiteX0" fmla="*/ 0 w 1499"/>
                <a:gd name="connsiteY0" fmla="*/ 288 h 749"/>
                <a:gd name="connsiteX1" fmla="*/ 237 w 1499"/>
                <a:gd name="connsiteY1" fmla="*/ 672 h 749"/>
                <a:gd name="connsiteX2" fmla="*/ 583 w 1499"/>
                <a:gd name="connsiteY2" fmla="*/ 491 h 749"/>
                <a:gd name="connsiteX3" fmla="*/ 736 w 1499"/>
                <a:gd name="connsiteY3" fmla="*/ 1 h 749"/>
                <a:gd name="connsiteX4" fmla="*/ 948 w 1499"/>
                <a:gd name="connsiteY4" fmla="*/ 663 h 749"/>
                <a:gd name="connsiteX5" fmla="*/ 1389 w 1499"/>
                <a:gd name="connsiteY5" fmla="*/ 652 h 749"/>
                <a:gd name="connsiteX6" fmla="*/ 1486 w 1499"/>
                <a:gd name="connsiteY6" fmla="*/ 278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" h="749">
                  <a:moveTo>
                    <a:pt x="0" y="288"/>
                  </a:moveTo>
                  <a:cubicBezTo>
                    <a:pt x="-3" y="510"/>
                    <a:pt x="58" y="644"/>
                    <a:pt x="237" y="672"/>
                  </a:cubicBezTo>
                  <a:cubicBezTo>
                    <a:pt x="417" y="702"/>
                    <a:pt x="530" y="657"/>
                    <a:pt x="583" y="491"/>
                  </a:cubicBezTo>
                  <a:cubicBezTo>
                    <a:pt x="637" y="325"/>
                    <a:pt x="626" y="-16"/>
                    <a:pt x="736" y="1"/>
                  </a:cubicBezTo>
                  <a:cubicBezTo>
                    <a:pt x="847" y="18"/>
                    <a:pt x="780" y="527"/>
                    <a:pt x="948" y="663"/>
                  </a:cubicBezTo>
                  <a:cubicBezTo>
                    <a:pt x="1116" y="801"/>
                    <a:pt x="1251" y="757"/>
                    <a:pt x="1389" y="652"/>
                  </a:cubicBezTo>
                  <a:cubicBezTo>
                    <a:pt x="1526" y="549"/>
                    <a:pt x="1505" y="422"/>
                    <a:pt x="1486" y="278"/>
                  </a:cubicBezTo>
                </a:path>
              </a:pathLst>
            </a:custGeom>
            <a:noFill/>
            <a:ln>
              <a:solidFill>
                <a:srgbClr val="6E3F2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 Box 224"/>
            <p:cNvSpPr txBox="1"/>
            <p:nvPr/>
          </p:nvSpPr>
          <p:spPr>
            <a:xfrm rot="1800000">
              <a:off x="14008" y="5446"/>
              <a:ext cx="18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altLang="en-US" sz="4400" dirty="0">
                  <a:solidFill>
                    <a:srgbClr val="6E3F25"/>
                  </a:solidFill>
                </a:rPr>
                <a:t>.  .</a:t>
              </a:r>
            </a:p>
          </p:txBody>
        </p:sp>
        <p:sp>
          <p:nvSpPr>
            <p:cNvPr id="226" name="Text Box 225"/>
            <p:cNvSpPr txBox="1"/>
            <p:nvPr/>
          </p:nvSpPr>
          <p:spPr>
            <a:xfrm rot="1800000">
              <a:off x="14150" y="4930"/>
              <a:ext cx="1763" cy="8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sk-SK" altLang="en-US" sz="9600" dirty="0" smtClean="0">
                  <a:solidFill>
                    <a:srgbClr val="FE8CB2"/>
                  </a:solidFill>
                </a:rPr>
                <a:t>. .</a:t>
              </a:r>
              <a:endParaRPr lang="sk-SK" altLang="en-US" sz="9600" dirty="0">
                <a:solidFill>
                  <a:srgbClr val="FE8CB2"/>
                </a:solidFill>
              </a:endParaRPr>
            </a:p>
          </p:txBody>
        </p:sp>
      </p:grpSp>
      <p:grpSp>
        <p:nvGrpSpPr>
          <p:cNvPr id="14" name="Skupina 13"/>
          <p:cNvGrpSpPr/>
          <p:nvPr/>
        </p:nvGrpSpPr>
        <p:grpSpPr>
          <a:xfrm rot="1492090">
            <a:off x="5478713" y="2500236"/>
            <a:ext cx="1452401" cy="1841638"/>
            <a:chOff x="3970364" y="3864333"/>
            <a:chExt cx="1199825" cy="1522856"/>
          </a:xfrm>
        </p:grpSpPr>
        <p:grpSp>
          <p:nvGrpSpPr>
            <p:cNvPr id="11" name="Skupina 10"/>
            <p:cNvGrpSpPr/>
            <p:nvPr/>
          </p:nvGrpSpPr>
          <p:grpSpPr>
            <a:xfrm>
              <a:off x="3970364" y="3864333"/>
              <a:ext cx="1199825" cy="1522856"/>
              <a:chOff x="5158079" y="5160001"/>
              <a:chExt cx="1199825" cy="1522856"/>
            </a:xfrm>
          </p:grpSpPr>
          <p:grpSp>
            <p:nvGrpSpPr>
              <p:cNvPr id="10" name="Skupina 9"/>
              <p:cNvGrpSpPr/>
              <p:nvPr/>
            </p:nvGrpSpPr>
            <p:grpSpPr>
              <a:xfrm>
                <a:off x="5158079" y="5160001"/>
                <a:ext cx="1199825" cy="1522856"/>
                <a:chOff x="7080871" y="4974033"/>
                <a:chExt cx="1199825" cy="1522856"/>
              </a:xfrm>
            </p:grpSpPr>
            <p:sp>
              <p:nvSpPr>
                <p:cNvPr id="9" name="Tetiva 8"/>
                <p:cNvSpPr/>
                <p:nvPr/>
              </p:nvSpPr>
              <p:spPr>
                <a:xfrm>
                  <a:off x="7080871" y="5014119"/>
                  <a:ext cx="1199823" cy="544330"/>
                </a:xfrm>
                <a:prstGeom prst="chord">
                  <a:avLst>
                    <a:gd name="adj1" fmla="val 10619066"/>
                    <a:gd name="adj2" fmla="val 177955"/>
                  </a:avLst>
                </a:prstGeom>
                <a:solidFill>
                  <a:srgbClr val="A18C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122" name="Obdĺžnik s dvoma protiľahlými zaoblenými rohmi 121"/>
                <p:cNvSpPr/>
                <p:nvPr/>
              </p:nvSpPr>
              <p:spPr>
                <a:xfrm rot="10800000">
                  <a:off x="7177283" y="5357798"/>
                  <a:ext cx="1047680" cy="1023078"/>
                </a:xfrm>
                <a:prstGeom prst="round2SameRect">
                  <a:avLst>
                    <a:gd name="adj1" fmla="val 46100"/>
                    <a:gd name="adj2" fmla="val 0"/>
                  </a:avLst>
                </a:prstGeom>
                <a:solidFill>
                  <a:srgbClr val="5327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2" name="Obdĺžnik s dvoma protiľahlými zaoblenými rohmi 1"/>
                <p:cNvSpPr/>
                <p:nvPr/>
              </p:nvSpPr>
              <p:spPr>
                <a:xfrm rot="10800000">
                  <a:off x="7080874" y="5317915"/>
                  <a:ext cx="1199822" cy="1178974"/>
                </a:xfrm>
                <a:prstGeom prst="round2SameRect">
                  <a:avLst>
                    <a:gd name="adj1" fmla="val 46100"/>
                    <a:gd name="adj2" fmla="val 0"/>
                  </a:avLst>
                </a:prstGeom>
                <a:solidFill>
                  <a:srgbClr val="FEFEFE">
                    <a:alpha val="34902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123" name="Ovál 122"/>
                <p:cNvSpPr/>
                <p:nvPr/>
              </p:nvSpPr>
              <p:spPr>
                <a:xfrm>
                  <a:off x="7177283" y="5047388"/>
                  <a:ext cx="1039587" cy="721854"/>
                </a:xfrm>
                <a:prstGeom prst="ellipse">
                  <a:avLst/>
                </a:prstGeom>
                <a:solidFill>
                  <a:srgbClr val="79513E"/>
                </a:solidFill>
                <a:ln>
                  <a:solidFill>
                    <a:srgbClr val="C594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7" name="Mesiac 6"/>
                <p:cNvSpPr/>
                <p:nvPr/>
              </p:nvSpPr>
              <p:spPr>
                <a:xfrm rot="16200000">
                  <a:off x="7524492" y="5097763"/>
                  <a:ext cx="345170" cy="1055770"/>
                </a:xfrm>
                <a:prstGeom prst="moon">
                  <a:avLst>
                    <a:gd name="adj" fmla="val 43156"/>
                  </a:avLst>
                </a:prstGeom>
                <a:solidFill>
                  <a:srgbClr val="9E6E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125" name="Mesiac 124"/>
                <p:cNvSpPr/>
                <p:nvPr/>
              </p:nvSpPr>
              <p:spPr>
                <a:xfrm rot="16200000">
                  <a:off x="7517520" y="5094356"/>
                  <a:ext cx="345170" cy="1041827"/>
                </a:xfrm>
                <a:prstGeom prst="moon">
                  <a:avLst>
                    <a:gd name="adj" fmla="val 43156"/>
                  </a:avLst>
                </a:prstGeom>
                <a:solidFill>
                  <a:srgbClr val="FEFEFE">
                    <a:alpha val="3294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5" name="Prstenec 4"/>
                <p:cNvSpPr/>
                <p:nvPr/>
              </p:nvSpPr>
              <p:spPr>
                <a:xfrm>
                  <a:off x="7081167" y="4974033"/>
                  <a:ext cx="1199527" cy="662385"/>
                </a:xfrm>
                <a:prstGeom prst="donut">
                  <a:avLst>
                    <a:gd name="adj" fmla="val 5286"/>
                  </a:avLst>
                </a:prstGeom>
                <a:solidFill>
                  <a:srgbClr val="AB968E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 rot="610757">
                <a:off x="5489892" y="5313502"/>
                <a:ext cx="666385" cy="526993"/>
                <a:chOff x="1059" y="8678"/>
                <a:chExt cx="1786" cy="1252"/>
              </a:xfrm>
            </p:grpSpPr>
            <p:cxnSp>
              <p:nvCxnSpPr>
                <p:cNvPr id="96" name="Curved Connector 95"/>
                <p:cNvCxnSpPr/>
                <p:nvPr/>
              </p:nvCxnSpPr>
              <p:spPr>
                <a:xfrm rot="9600000" flipH="1" flipV="1">
                  <a:off x="1390" y="9496"/>
                  <a:ext cx="500" cy="434"/>
                </a:xfrm>
                <a:prstGeom prst="curvedConnector3">
                  <a:avLst>
                    <a:gd name="adj1" fmla="val -92239"/>
                  </a:avLst>
                </a:prstGeom>
                <a:ln w="38100">
                  <a:solidFill>
                    <a:srgbClr val="C7B6B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47" name="Freeform 146"/>
                <p:cNvSpPr/>
                <p:nvPr/>
              </p:nvSpPr>
              <p:spPr>
                <a:xfrm rot="19920000">
                  <a:off x="1059" y="8773"/>
                  <a:ext cx="1675" cy="890"/>
                </a:xfrm>
                <a:custGeom>
                  <a:avLst/>
                  <a:gdLst>
                    <a:gd name="connsiteX0" fmla="*/ 873 w 6506"/>
                    <a:gd name="connsiteY0" fmla="*/ 3520 h 3881"/>
                    <a:gd name="connsiteX1" fmla="*/ 6096 w 6506"/>
                    <a:gd name="connsiteY1" fmla="*/ 3662 h 3881"/>
                    <a:gd name="connsiteX2" fmla="*/ 5271 w 6506"/>
                    <a:gd name="connsiteY2" fmla="*/ 2180 h 3881"/>
                    <a:gd name="connsiteX3" fmla="*/ 3693 w 6506"/>
                    <a:gd name="connsiteY3" fmla="*/ 434 h 3881"/>
                    <a:gd name="connsiteX4" fmla="*/ 1361 w 6506"/>
                    <a:gd name="connsiteY4" fmla="*/ 109 h 3881"/>
                    <a:gd name="connsiteX5" fmla="*/ 33 w 6506"/>
                    <a:gd name="connsiteY5" fmla="*/ 1570 h 3881"/>
                    <a:gd name="connsiteX6" fmla="*/ 873 w 6506"/>
                    <a:gd name="connsiteY6" fmla="*/ 3520 h 3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07" h="3882">
                      <a:moveTo>
                        <a:pt x="873" y="3520"/>
                      </a:moveTo>
                      <a:cubicBezTo>
                        <a:pt x="2327" y="4082"/>
                        <a:pt x="5098" y="3874"/>
                        <a:pt x="6096" y="3662"/>
                      </a:cubicBezTo>
                      <a:cubicBezTo>
                        <a:pt x="7094" y="3451"/>
                        <a:pt x="6060" y="3095"/>
                        <a:pt x="5271" y="2180"/>
                      </a:cubicBezTo>
                      <a:cubicBezTo>
                        <a:pt x="4482" y="1265"/>
                        <a:pt x="4474" y="848"/>
                        <a:pt x="3693" y="434"/>
                      </a:cubicBezTo>
                      <a:cubicBezTo>
                        <a:pt x="2911" y="19"/>
                        <a:pt x="2093" y="-118"/>
                        <a:pt x="1361" y="109"/>
                      </a:cubicBezTo>
                      <a:cubicBezTo>
                        <a:pt x="629" y="337"/>
                        <a:pt x="211" y="536"/>
                        <a:pt x="33" y="1570"/>
                      </a:cubicBezTo>
                      <a:cubicBezTo>
                        <a:pt x="-144" y="2605"/>
                        <a:pt x="437" y="3068"/>
                        <a:pt x="873" y="3520"/>
                      </a:cubicBezTo>
                      <a:close/>
                    </a:path>
                  </a:pathLst>
                </a:custGeom>
                <a:solidFill>
                  <a:srgbClr val="F4E1E3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Chord 91"/>
                <p:cNvSpPr/>
                <p:nvPr/>
              </p:nvSpPr>
              <p:spPr>
                <a:xfrm rot="3180000">
                  <a:off x="1299" y="8706"/>
                  <a:ext cx="682" cy="626"/>
                </a:xfrm>
                <a:prstGeom prst="chord">
                  <a:avLst>
                    <a:gd name="adj1" fmla="val 1275363"/>
                    <a:gd name="adj2" fmla="val 17368178"/>
                  </a:avLst>
                </a:prstGeom>
                <a:solidFill>
                  <a:srgbClr val="C7B6B0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Chord 92"/>
                <p:cNvSpPr/>
                <p:nvPr/>
              </p:nvSpPr>
              <p:spPr>
                <a:xfrm rot="4800000">
                  <a:off x="1529" y="8906"/>
                  <a:ext cx="484" cy="433"/>
                </a:xfrm>
                <a:prstGeom prst="chord">
                  <a:avLst>
                    <a:gd name="adj1" fmla="val 1275363"/>
                    <a:gd name="adj2" fmla="val 14405051"/>
                  </a:avLst>
                </a:prstGeom>
                <a:solidFill>
                  <a:srgbClr val="F4E1E3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 rot="20400000">
                  <a:off x="2083" y="8987"/>
                  <a:ext cx="202" cy="230"/>
                </a:xfrm>
                <a:prstGeom prst="ellipse">
                  <a:avLst/>
                </a:prstGeom>
                <a:solidFill>
                  <a:srgbClr val="978079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 rot="20400000">
                  <a:off x="2111" y="9043"/>
                  <a:ext cx="77" cy="9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2613" y="9033"/>
                  <a:ext cx="232" cy="178"/>
                </a:xfrm>
                <a:prstGeom prst="ellipse">
                  <a:avLst/>
                </a:prstGeom>
                <a:solidFill>
                  <a:srgbClr val="977F79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" name="Obdĺžnik 11"/>
            <p:cNvSpPr/>
            <p:nvPr/>
          </p:nvSpPr>
          <p:spPr>
            <a:xfrm>
              <a:off x="4191957" y="4679044"/>
              <a:ext cx="838791" cy="421642"/>
            </a:xfrm>
            <a:prstGeom prst="rect">
              <a:avLst/>
            </a:prstGeom>
          </p:spPr>
          <p:txBody>
            <a:bodyPr wrap="square" lIns="180000">
              <a:prstTxWarp prst="textChevronInverted">
                <a:avLst>
                  <a:gd name="adj" fmla="val 81062"/>
                </a:avLst>
              </a:prstTxWarp>
              <a:normAutofit fontScale="82500" lnSpcReduction="20000"/>
            </a:bodyPr>
            <a:lstStyle/>
            <a:p>
              <a:r>
                <a:rPr lang="sk-SK" sz="20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choco </a:t>
              </a:r>
              <a:endParaRPr lang="sk-SK" sz="2000" dirty="0" smtClean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  <a:p>
              <a:r>
                <a:rPr lang="sk-SK" sz="20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mouse</a:t>
              </a:r>
              <a:endParaRPr lang="sk-SK" sz="2000" dirty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3717925" y="1885950"/>
            <a:ext cx="4882515" cy="3062605"/>
          </a:xfrm>
          <a:prstGeom prst="ellipse">
            <a:avLst/>
          </a:prstGeom>
          <a:solidFill>
            <a:srgbClr val="6F4E3F"/>
          </a:solidFill>
          <a:ln>
            <a:noFill/>
          </a:ln>
          <a:effectLst>
            <a:glow rad="1689100">
              <a:srgbClr val="6F4E3F">
                <a:alpha val="10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charset="0"/>
              </a:rPr>
              <a:t>ČERSTVÉ ORIGINÁLNE DEZERTY</a:t>
            </a:r>
          </a:p>
        </p:txBody>
      </p:sp>
      <p:sp>
        <p:nvSpPr>
          <p:cNvPr id="99" name="Oval 2"/>
          <p:cNvSpPr/>
          <p:nvPr/>
        </p:nvSpPr>
        <p:spPr>
          <a:xfrm>
            <a:off x="3870325" y="2038350"/>
            <a:ext cx="4882515" cy="3062605"/>
          </a:xfrm>
          <a:prstGeom prst="ellipse">
            <a:avLst/>
          </a:prstGeom>
          <a:solidFill>
            <a:srgbClr val="6F4E3F"/>
          </a:solidFill>
          <a:ln>
            <a:noFill/>
          </a:ln>
          <a:effectLst>
            <a:glow rad="1689100">
              <a:srgbClr val="6F4E3F">
                <a:alpha val="10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charset="0"/>
              </a:rPr>
              <a:t>ČERSTVÉ ORIGINÁLNE DEZERTY</a:t>
            </a:r>
          </a:p>
        </p:txBody>
      </p:sp>
      <p:sp>
        <p:nvSpPr>
          <p:cNvPr id="100" name="Oval 2"/>
          <p:cNvSpPr/>
          <p:nvPr/>
        </p:nvSpPr>
        <p:spPr>
          <a:xfrm>
            <a:off x="4022725" y="2190750"/>
            <a:ext cx="4882515" cy="3062605"/>
          </a:xfrm>
          <a:prstGeom prst="ellipse">
            <a:avLst/>
          </a:prstGeom>
          <a:solidFill>
            <a:srgbClr val="6F4E3F"/>
          </a:solidFill>
          <a:ln>
            <a:noFill/>
          </a:ln>
          <a:effectLst>
            <a:glow rad="1689100">
              <a:srgbClr val="6F4E3F">
                <a:alpha val="10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en-US" sz="3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charset="0"/>
              </a:rPr>
              <a:t>ČERSTVÉ ORIGINÁLNE DEZERTY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7917 -0.0212963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0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5469 -0.274537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11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7292 0.00314815 L 0.271406 0.300833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0" y="13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3854 0.0537963 L -0.265833 0.300093 " pathEditMode="relative" rAng="0" ptsTypes="">
                                      <p:cBhvr>
                                        <p:cTn id="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109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3385 -0.28037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0" y="-12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5573 0.0427778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0" y="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16"/>
          <p:cNvGrpSpPr/>
          <p:nvPr/>
        </p:nvGrpSpPr>
        <p:grpSpPr>
          <a:xfrm>
            <a:off x="4985179" y="331629"/>
            <a:ext cx="1622425" cy="1356995"/>
            <a:chOff x="15305" y="5877"/>
            <a:chExt cx="2555" cy="2137"/>
          </a:xfrm>
        </p:grpSpPr>
        <p:grpSp>
          <p:nvGrpSpPr>
            <p:cNvPr id="18" name="Group 215"/>
            <p:cNvGrpSpPr/>
            <p:nvPr/>
          </p:nvGrpSpPr>
          <p:grpSpPr>
            <a:xfrm>
              <a:off x="15580" y="5877"/>
              <a:ext cx="2281" cy="2118"/>
              <a:chOff x="15580" y="5877"/>
              <a:chExt cx="2281" cy="2118"/>
            </a:xfrm>
          </p:grpSpPr>
          <p:sp>
            <p:nvSpPr>
              <p:cNvPr id="25" name="Freeform 202"/>
              <p:cNvSpPr/>
              <p:nvPr/>
            </p:nvSpPr>
            <p:spPr>
              <a:xfrm rot="660000">
                <a:off x="15580" y="6721"/>
                <a:ext cx="1572" cy="1275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solidFill>
                <a:srgbClr val="FE759F"/>
              </a:solidFill>
              <a:ln w="1778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03"/>
              <p:cNvSpPr/>
              <p:nvPr/>
            </p:nvSpPr>
            <p:spPr>
              <a:xfrm rot="240000">
                <a:off x="15740" y="5969"/>
                <a:ext cx="538" cy="90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04"/>
              <p:cNvSpPr/>
              <p:nvPr/>
            </p:nvSpPr>
            <p:spPr>
              <a:xfrm rot="2340000">
                <a:off x="16866" y="6202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05"/>
              <p:cNvSpPr/>
              <p:nvPr/>
            </p:nvSpPr>
            <p:spPr>
              <a:xfrm rot="1380000">
                <a:off x="16362" y="5877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06"/>
              <p:cNvSpPr/>
              <p:nvPr/>
            </p:nvSpPr>
            <p:spPr>
              <a:xfrm rot="5160000">
                <a:off x="17157" y="6854"/>
                <a:ext cx="613" cy="79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207"/>
            <p:cNvGrpSpPr/>
            <p:nvPr/>
          </p:nvGrpSpPr>
          <p:grpSpPr>
            <a:xfrm rot="1980000">
              <a:off x="15305" y="5912"/>
              <a:ext cx="2412" cy="2103"/>
              <a:chOff x="8454" y="5517"/>
              <a:chExt cx="2533" cy="2240"/>
            </a:xfrm>
            <a:solidFill>
              <a:srgbClr val="F4E1E3"/>
            </a:solidFill>
          </p:grpSpPr>
          <p:sp>
            <p:nvSpPr>
              <p:cNvPr id="20" name="Freeform 208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9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0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11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12"/>
              <p:cNvSpPr/>
              <p:nvPr/>
            </p:nvSpPr>
            <p:spPr>
              <a:xfrm rot="3180000">
                <a:off x="10211" y="5872"/>
                <a:ext cx="608" cy="944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Skupina 42"/>
          <p:cNvGrpSpPr/>
          <p:nvPr/>
        </p:nvGrpSpPr>
        <p:grpSpPr>
          <a:xfrm rot="1096274">
            <a:off x="3493874" y="4436065"/>
            <a:ext cx="1549371" cy="1561958"/>
            <a:chOff x="5335344" y="408266"/>
            <a:chExt cx="1660743" cy="1528686"/>
          </a:xfrm>
          <a:solidFill>
            <a:srgbClr val="FFF2CC"/>
          </a:solidFill>
        </p:grpSpPr>
        <p:grpSp>
          <p:nvGrpSpPr>
            <p:cNvPr id="44" name="Group 79"/>
            <p:cNvGrpSpPr/>
            <p:nvPr/>
          </p:nvGrpSpPr>
          <p:grpSpPr>
            <a:xfrm rot="18493062">
              <a:off x="5628266" y="434232"/>
              <a:ext cx="1327828" cy="1407814"/>
              <a:chOff x="8775" y="5534"/>
              <a:chExt cx="2208" cy="2223"/>
            </a:xfrm>
            <a:grpFill/>
          </p:grpSpPr>
          <p:sp>
            <p:nvSpPr>
              <p:cNvPr id="51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E9941C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solidFill>
                <a:srgbClr val="E9941C"/>
              </a:solidFill>
              <a:ln w="127000" cmpd="sng">
                <a:solidFill>
                  <a:srgbClr val="EA9F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193"/>
            <p:cNvGrpSpPr/>
            <p:nvPr/>
          </p:nvGrpSpPr>
          <p:grpSpPr>
            <a:xfrm rot="18493062">
              <a:off x="5280291" y="463319"/>
              <a:ext cx="1528686" cy="1418580"/>
              <a:chOff x="8441" y="5517"/>
              <a:chExt cx="2542" cy="2240"/>
            </a:xfrm>
            <a:grpFill/>
          </p:grpSpPr>
          <p:sp>
            <p:nvSpPr>
              <p:cNvPr id="46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195"/>
              <p:cNvSpPr/>
              <p:nvPr/>
            </p:nvSpPr>
            <p:spPr>
              <a:xfrm rot="19860000">
                <a:off x="8441" y="5970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5" name="Skupina 94"/>
          <p:cNvGrpSpPr/>
          <p:nvPr/>
        </p:nvGrpSpPr>
        <p:grpSpPr>
          <a:xfrm rot="1096274">
            <a:off x="489248" y="5694093"/>
            <a:ext cx="1942591" cy="1942124"/>
            <a:chOff x="5337645" y="409445"/>
            <a:chExt cx="1598729" cy="1564961"/>
          </a:xfrm>
          <a:solidFill>
            <a:srgbClr val="FFF2CC"/>
          </a:solidFill>
        </p:grpSpPr>
        <p:grpSp>
          <p:nvGrpSpPr>
            <p:cNvPr id="96" name="Group 79"/>
            <p:cNvGrpSpPr/>
            <p:nvPr/>
          </p:nvGrpSpPr>
          <p:grpSpPr>
            <a:xfrm rot="18493062">
              <a:off x="5472033" y="510065"/>
              <a:ext cx="1520868" cy="1407814"/>
              <a:chOff x="8454" y="5534"/>
              <a:chExt cx="2529" cy="2223"/>
            </a:xfrm>
            <a:grpFill/>
          </p:grpSpPr>
          <p:sp>
            <p:nvSpPr>
              <p:cNvPr id="103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solidFill>
                <a:srgbClr val="E9941C"/>
              </a:solidFill>
              <a:ln w="177800" cmpd="sng">
                <a:solidFill>
                  <a:srgbClr val="E9941C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81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solidFill>
                <a:srgbClr val="E9941C"/>
              </a:solidFill>
              <a:ln w="127000" cmpd="sng">
                <a:solidFill>
                  <a:srgbClr val="EA9F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193"/>
            <p:cNvGrpSpPr/>
            <p:nvPr/>
          </p:nvGrpSpPr>
          <p:grpSpPr>
            <a:xfrm rot="18493062">
              <a:off x="5286485" y="460605"/>
              <a:ext cx="1520267" cy="1417947"/>
              <a:chOff x="8454" y="5517"/>
              <a:chExt cx="2528" cy="2239"/>
            </a:xfrm>
            <a:grpFill/>
          </p:grpSpPr>
          <p:sp>
            <p:nvSpPr>
              <p:cNvPr id="98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195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8" name="Skupina 107"/>
          <p:cNvGrpSpPr/>
          <p:nvPr/>
        </p:nvGrpSpPr>
        <p:grpSpPr>
          <a:xfrm rot="6753149">
            <a:off x="10179124" y="5189064"/>
            <a:ext cx="1548301" cy="1553355"/>
            <a:chOff x="5337645" y="409445"/>
            <a:chExt cx="1659596" cy="1520267"/>
          </a:xfrm>
          <a:solidFill>
            <a:srgbClr val="FFF2CC"/>
          </a:solidFill>
        </p:grpSpPr>
        <p:grpSp>
          <p:nvGrpSpPr>
            <p:cNvPr id="109" name="Group 79"/>
            <p:cNvGrpSpPr/>
            <p:nvPr/>
          </p:nvGrpSpPr>
          <p:grpSpPr>
            <a:xfrm rot="18493062">
              <a:off x="5624037" y="425519"/>
              <a:ext cx="1327828" cy="1418580"/>
              <a:chOff x="8775" y="5517"/>
              <a:chExt cx="2208" cy="2240"/>
            </a:xfrm>
            <a:grpFill/>
          </p:grpSpPr>
          <p:sp>
            <p:nvSpPr>
              <p:cNvPr id="116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E9941C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82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solidFill>
                <a:srgbClr val="E9941C"/>
              </a:solidFill>
              <a:ln w="127000" cmpd="sng">
                <a:solidFill>
                  <a:srgbClr val="EA9F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93"/>
            <p:cNvGrpSpPr/>
            <p:nvPr/>
          </p:nvGrpSpPr>
          <p:grpSpPr>
            <a:xfrm rot="18493062">
              <a:off x="5286485" y="460605"/>
              <a:ext cx="1520267" cy="1417947"/>
              <a:chOff x="8454" y="5517"/>
              <a:chExt cx="2528" cy="2239"/>
            </a:xfrm>
            <a:grpFill/>
          </p:grpSpPr>
          <p:sp>
            <p:nvSpPr>
              <p:cNvPr id="111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95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1" name="Group 216"/>
          <p:cNvGrpSpPr/>
          <p:nvPr/>
        </p:nvGrpSpPr>
        <p:grpSpPr>
          <a:xfrm>
            <a:off x="10904985" y="1754007"/>
            <a:ext cx="1622425" cy="1356995"/>
            <a:chOff x="15305" y="5877"/>
            <a:chExt cx="2555" cy="2137"/>
          </a:xfrm>
        </p:grpSpPr>
        <p:grpSp>
          <p:nvGrpSpPr>
            <p:cNvPr id="122" name="Group 215"/>
            <p:cNvGrpSpPr/>
            <p:nvPr/>
          </p:nvGrpSpPr>
          <p:grpSpPr>
            <a:xfrm>
              <a:off x="15580" y="5877"/>
              <a:ext cx="2281" cy="2118"/>
              <a:chOff x="15580" y="5877"/>
              <a:chExt cx="2281" cy="2118"/>
            </a:xfrm>
          </p:grpSpPr>
          <p:sp>
            <p:nvSpPr>
              <p:cNvPr id="129" name="Freeform 202"/>
              <p:cNvSpPr/>
              <p:nvPr/>
            </p:nvSpPr>
            <p:spPr>
              <a:xfrm rot="660000">
                <a:off x="15580" y="6721"/>
                <a:ext cx="1572" cy="1275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solidFill>
                <a:srgbClr val="FE759F"/>
              </a:solidFill>
              <a:ln w="1778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203"/>
              <p:cNvSpPr/>
              <p:nvPr/>
            </p:nvSpPr>
            <p:spPr>
              <a:xfrm rot="240000">
                <a:off x="15740" y="5969"/>
                <a:ext cx="538" cy="90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204"/>
              <p:cNvSpPr/>
              <p:nvPr/>
            </p:nvSpPr>
            <p:spPr>
              <a:xfrm rot="2340000">
                <a:off x="16866" y="6202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205"/>
              <p:cNvSpPr/>
              <p:nvPr/>
            </p:nvSpPr>
            <p:spPr>
              <a:xfrm rot="1380000">
                <a:off x="16362" y="5877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206"/>
              <p:cNvSpPr/>
              <p:nvPr/>
            </p:nvSpPr>
            <p:spPr>
              <a:xfrm rot="5160000">
                <a:off x="17157" y="6854"/>
                <a:ext cx="613" cy="79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207"/>
            <p:cNvGrpSpPr/>
            <p:nvPr/>
          </p:nvGrpSpPr>
          <p:grpSpPr>
            <a:xfrm rot="1980000">
              <a:off x="15305" y="5912"/>
              <a:ext cx="2412" cy="2103"/>
              <a:chOff x="8454" y="5517"/>
              <a:chExt cx="2533" cy="2240"/>
            </a:xfrm>
            <a:solidFill>
              <a:srgbClr val="F4E1E3"/>
            </a:solidFill>
          </p:grpSpPr>
          <p:sp>
            <p:nvSpPr>
              <p:cNvPr id="124" name="Freeform 208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209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210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211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212"/>
              <p:cNvSpPr/>
              <p:nvPr/>
            </p:nvSpPr>
            <p:spPr>
              <a:xfrm rot="3180000">
                <a:off x="10211" y="5872"/>
                <a:ext cx="608" cy="944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" name="Group 216"/>
          <p:cNvGrpSpPr/>
          <p:nvPr/>
        </p:nvGrpSpPr>
        <p:grpSpPr>
          <a:xfrm rot="17318903">
            <a:off x="9103273" y="3461765"/>
            <a:ext cx="1597763" cy="1314845"/>
            <a:chOff x="15305" y="5877"/>
            <a:chExt cx="2555" cy="2137"/>
          </a:xfrm>
        </p:grpSpPr>
        <p:grpSp>
          <p:nvGrpSpPr>
            <p:cNvPr id="135" name="Group 215"/>
            <p:cNvGrpSpPr/>
            <p:nvPr/>
          </p:nvGrpSpPr>
          <p:grpSpPr>
            <a:xfrm>
              <a:off x="15580" y="5877"/>
              <a:ext cx="2281" cy="2118"/>
              <a:chOff x="15580" y="5877"/>
              <a:chExt cx="2281" cy="2118"/>
            </a:xfrm>
          </p:grpSpPr>
          <p:sp>
            <p:nvSpPr>
              <p:cNvPr id="142" name="Freeform 202"/>
              <p:cNvSpPr/>
              <p:nvPr/>
            </p:nvSpPr>
            <p:spPr>
              <a:xfrm rot="660000">
                <a:off x="15580" y="6721"/>
                <a:ext cx="1572" cy="1275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solidFill>
                <a:srgbClr val="FE759F"/>
              </a:solidFill>
              <a:ln w="1778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203"/>
              <p:cNvSpPr/>
              <p:nvPr/>
            </p:nvSpPr>
            <p:spPr>
              <a:xfrm rot="240000">
                <a:off x="15740" y="5969"/>
                <a:ext cx="538" cy="90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204"/>
              <p:cNvSpPr/>
              <p:nvPr/>
            </p:nvSpPr>
            <p:spPr>
              <a:xfrm rot="2340000">
                <a:off x="16866" y="6202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205"/>
              <p:cNvSpPr/>
              <p:nvPr/>
            </p:nvSpPr>
            <p:spPr>
              <a:xfrm rot="1380000">
                <a:off x="16362" y="5877"/>
                <a:ext cx="579" cy="844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206"/>
              <p:cNvSpPr/>
              <p:nvPr/>
            </p:nvSpPr>
            <p:spPr>
              <a:xfrm rot="5160000">
                <a:off x="17157" y="6854"/>
                <a:ext cx="613" cy="797"/>
              </a:xfrm>
              <a:prstGeom prst="ellipse">
                <a:avLst/>
              </a:prstGeom>
              <a:solidFill>
                <a:srgbClr val="FE759F"/>
              </a:solidFill>
              <a:ln w="127000" cmpd="sng">
                <a:solidFill>
                  <a:srgbClr val="FE759F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207"/>
            <p:cNvGrpSpPr/>
            <p:nvPr/>
          </p:nvGrpSpPr>
          <p:grpSpPr>
            <a:xfrm rot="1980000">
              <a:off x="15305" y="5912"/>
              <a:ext cx="2412" cy="2103"/>
              <a:chOff x="8454" y="5517"/>
              <a:chExt cx="2533" cy="2240"/>
            </a:xfrm>
            <a:solidFill>
              <a:srgbClr val="F4E1E3"/>
            </a:solidFill>
          </p:grpSpPr>
          <p:sp>
            <p:nvSpPr>
              <p:cNvPr id="137" name="Freeform 208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209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210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211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212"/>
              <p:cNvSpPr/>
              <p:nvPr/>
            </p:nvSpPr>
            <p:spPr>
              <a:xfrm rot="3180000">
                <a:off x="10211" y="5872"/>
                <a:ext cx="608" cy="944"/>
              </a:xfrm>
              <a:prstGeom prst="ellipse">
                <a:avLst/>
              </a:prstGeom>
              <a:grpFill/>
              <a:ln w="127000" cmpd="sng">
                <a:solidFill>
                  <a:srgbClr val="FE97B5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7" name="Skupina 186"/>
          <p:cNvGrpSpPr/>
          <p:nvPr/>
        </p:nvGrpSpPr>
        <p:grpSpPr>
          <a:xfrm>
            <a:off x="7846156" y="-145825"/>
            <a:ext cx="1963991" cy="1562702"/>
            <a:chOff x="8741294" y="1120916"/>
            <a:chExt cx="1963991" cy="1562702"/>
          </a:xfrm>
        </p:grpSpPr>
        <p:grpSp>
          <p:nvGrpSpPr>
            <p:cNvPr id="148" name="Group 79"/>
            <p:cNvGrpSpPr/>
            <p:nvPr/>
          </p:nvGrpSpPr>
          <p:grpSpPr>
            <a:xfrm rot="2663495">
              <a:off x="8741294" y="1120916"/>
              <a:ext cx="1772525" cy="1531169"/>
              <a:chOff x="8454" y="5517"/>
              <a:chExt cx="2528" cy="2239"/>
            </a:xfrm>
            <a:solidFill>
              <a:srgbClr val="532719"/>
            </a:solidFill>
          </p:grpSpPr>
          <p:sp>
            <p:nvSpPr>
              <p:cNvPr id="155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81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82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93"/>
            <p:cNvGrpSpPr/>
            <p:nvPr/>
          </p:nvGrpSpPr>
          <p:grpSpPr>
            <a:xfrm rot="2663495">
              <a:off x="8933767" y="1151521"/>
              <a:ext cx="1771518" cy="1532097"/>
              <a:chOff x="8456" y="5517"/>
              <a:chExt cx="2527" cy="2240"/>
            </a:xfrm>
            <a:solidFill>
              <a:srgbClr val="B18B7A"/>
            </a:solidFill>
          </p:grpSpPr>
          <p:sp>
            <p:nvSpPr>
              <p:cNvPr id="150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95"/>
              <p:cNvSpPr/>
              <p:nvPr/>
            </p:nvSpPr>
            <p:spPr>
              <a:xfrm rot="19860000">
                <a:off x="8456" y="602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" name="Skupina 172"/>
          <p:cNvGrpSpPr/>
          <p:nvPr/>
        </p:nvGrpSpPr>
        <p:grpSpPr>
          <a:xfrm rot="5400000">
            <a:off x="1287312" y="-758603"/>
            <a:ext cx="1943082" cy="1937668"/>
            <a:chOff x="5337645" y="409445"/>
            <a:chExt cx="1599133" cy="1561370"/>
          </a:xfrm>
          <a:solidFill>
            <a:srgbClr val="FFF2CC"/>
          </a:solidFill>
        </p:grpSpPr>
        <p:grpSp>
          <p:nvGrpSpPr>
            <p:cNvPr id="174" name="Group 79"/>
            <p:cNvGrpSpPr/>
            <p:nvPr/>
          </p:nvGrpSpPr>
          <p:grpSpPr>
            <a:xfrm rot="18493062">
              <a:off x="5467671" y="501708"/>
              <a:ext cx="1520267" cy="1417947"/>
              <a:chOff x="8454" y="5517"/>
              <a:chExt cx="2528" cy="2239"/>
            </a:xfrm>
            <a:grpFill/>
          </p:grpSpPr>
          <p:sp>
            <p:nvSpPr>
              <p:cNvPr id="181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solidFill>
                <a:srgbClr val="E9941C"/>
              </a:solidFill>
              <a:ln w="177800" cmpd="sng">
                <a:solidFill>
                  <a:srgbClr val="E9941C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81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82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solidFill>
                <a:srgbClr val="E9941C"/>
              </a:solidFill>
              <a:ln w="127000" cmpd="sng">
                <a:solidFill>
                  <a:srgbClr val="EA9F2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" name="Group 193"/>
            <p:cNvGrpSpPr/>
            <p:nvPr/>
          </p:nvGrpSpPr>
          <p:grpSpPr>
            <a:xfrm rot="18493062">
              <a:off x="5286485" y="460605"/>
              <a:ext cx="1520267" cy="1417947"/>
              <a:chOff x="8454" y="5517"/>
              <a:chExt cx="2528" cy="2239"/>
            </a:xfrm>
            <a:grpFill/>
          </p:grpSpPr>
          <p:sp>
            <p:nvSpPr>
              <p:cNvPr id="176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95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F1D66D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9" name="Skupina 188"/>
          <p:cNvGrpSpPr/>
          <p:nvPr/>
        </p:nvGrpSpPr>
        <p:grpSpPr>
          <a:xfrm rot="19486245">
            <a:off x="6603928" y="4767830"/>
            <a:ext cx="1482615" cy="1282689"/>
            <a:chOff x="8741294" y="1120916"/>
            <a:chExt cx="1963991" cy="1562702"/>
          </a:xfrm>
        </p:grpSpPr>
        <p:grpSp>
          <p:nvGrpSpPr>
            <p:cNvPr id="190" name="Group 79"/>
            <p:cNvGrpSpPr/>
            <p:nvPr/>
          </p:nvGrpSpPr>
          <p:grpSpPr>
            <a:xfrm rot="2663495">
              <a:off x="8741294" y="1120916"/>
              <a:ext cx="1772525" cy="1531169"/>
              <a:chOff x="8454" y="5517"/>
              <a:chExt cx="2528" cy="2239"/>
            </a:xfrm>
            <a:solidFill>
              <a:srgbClr val="532719"/>
            </a:solidFill>
          </p:grpSpPr>
          <p:sp>
            <p:nvSpPr>
              <p:cNvPr id="197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81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82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3"/>
            <p:cNvGrpSpPr/>
            <p:nvPr/>
          </p:nvGrpSpPr>
          <p:grpSpPr>
            <a:xfrm rot="2663495">
              <a:off x="8933767" y="1151521"/>
              <a:ext cx="1771518" cy="1532097"/>
              <a:chOff x="8456" y="5517"/>
              <a:chExt cx="2527" cy="2240"/>
            </a:xfrm>
            <a:solidFill>
              <a:srgbClr val="B18B7A"/>
            </a:solidFill>
          </p:grpSpPr>
          <p:sp>
            <p:nvSpPr>
              <p:cNvPr id="192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5"/>
              <p:cNvSpPr/>
              <p:nvPr/>
            </p:nvSpPr>
            <p:spPr>
              <a:xfrm rot="19860000">
                <a:off x="8456" y="602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2" name="Skupina 201"/>
          <p:cNvGrpSpPr/>
          <p:nvPr/>
        </p:nvGrpSpPr>
        <p:grpSpPr>
          <a:xfrm rot="19626866">
            <a:off x="877153" y="2445125"/>
            <a:ext cx="1963991" cy="1562702"/>
            <a:chOff x="8741294" y="1120916"/>
            <a:chExt cx="1963991" cy="1562702"/>
          </a:xfrm>
        </p:grpSpPr>
        <p:grpSp>
          <p:nvGrpSpPr>
            <p:cNvPr id="203" name="Group 79"/>
            <p:cNvGrpSpPr/>
            <p:nvPr/>
          </p:nvGrpSpPr>
          <p:grpSpPr>
            <a:xfrm rot="2663495">
              <a:off x="8741294" y="1120916"/>
              <a:ext cx="1772525" cy="1531169"/>
              <a:chOff x="8454" y="5517"/>
              <a:chExt cx="2528" cy="2239"/>
            </a:xfrm>
            <a:solidFill>
              <a:srgbClr val="532719"/>
            </a:solidFill>
          </p:grpSpPr>
          <p:sp>
            <p:nvSpPr>
              <p:cNvPr id="210" name="Freeform 80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81"/>
              <p:cNvSpPr/>
              <p:nvPr/>
            </p:nvSpPr>
            <p:spPr>
              <a:xfrm rot="19860000">
                <a:off x="8454" y="6026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82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83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84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532719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193"/>
            <p:cNvGrpSpPr/>
            <p:nvPr/>
          </p:nvGrpSpPr>
          <p:grpSpPr>
            <a:xfrm rot="2663495">
              <a:off x="8933767" y="1151521"/>
              <a:ext cx="1771518" cy="1532097"/>
              <a:chOff x="8456" y="5517"/>
              <a:chExt cx="2527" cy="2240"/>
            </a:xfrm>
            <a:solidFill>
              <a:srgbClr val="B18B7A"/>
            </a:solidFill>
          </p:grpSpPr>
          <p:sp>
            <p:nvSpPr>
              <p:cNvPr id="205" name="Freeform 194"/>
              <p:cNvSpPr/>
              <p:nvPr/>
            </p:nvSpPr>
            <p:spPr>
              <a:xfrm rot="20280000">
                <a:off x="8775" y="6398"/>
                <a:ext cx="1650" cy="1359"/>
              </a:xfrm>
              <a:custGeom>
                <a:avLst/>
                <a:gdLst>
                  <a:gd name="connsiteX0" fmla="*/ 444 w 1978"/>
                  <a:gd name="connsiteY0" fmla="*/ 221 h 1526"/>
                  <a:gd name="connsiteX1" fmla="*/ 1246 w 1978"/>
                  <a:gd name="connsiteY1" fmla="*/ 6 h 1526"/>
                  <a:gd name="connsiteX2" fmla="*/ 1837 w 1978"/>
                  <a:gd name="connsiteY2" fmla="*/ 552 h 1526"/>
                  <a:gd name="connsiteX3" fmla="*/ 1811 w 1978"/>
                  <a:gd name="connsiteY3" fmla="*/ 1514 h 1526"/>
                  <a:gd name="connsiteX4" fmla="*/ 101 w 1978"/>
                  <a:gd name="connsiteY4" fmla="*/ 916 h 1526"/>
                  <a:gd name="connsiteX5" fmla="*/ 444 w 1978"/>
                  <a:gd name="connsiteY5" fmla="*/ 221 h 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8" h="1526">
                    <a:moveTo>
                      <a:pt x="444" y="221"/>
                    </a:moveTo>
                    <a:cubicBezTo>
                      <a:pt x="679" y="81"/>
                      <a:pt x="1046" y="-26"/>
                      <a:pt x="1246" y="6"/>
                    </a:cubicBezTo>
                    <a:cubicBezTo>
                      <a:pt x="1446" y="37"/>
                      <a:pt x="1708" y="325"/>
                      <a:pt x="1837" y="552"/>
                    </a:cubicBezTo>
                    <a:cubicBezTo>
                      <a:pt x="1966" y="779"/>
                      <a:pt x="2088" y="1418"/>
                      <a:pt x="1811" y="1514"/>
                    </a:cubicBezTo>
                    <a:cubicBezTo>
                      <a:pt x="1535" y="1610"/>
                      <a:pt x="388" y="1130"/>
                      <a:pt x="101" y="916"/>
                    </a:cubicBezTo>
                    <a:cubicBezTo>
                      <a:pt x="-187" y="702"/>
                      <a:pt x="209" y="362"/>
                      <a:pt x="444" y="221"/>
                    </a:cubicBezTo>
                    <a:close/>
                  </a:path>
                </a:pathLst>
              </a:custGeom>
              <a:grpFill/>
              <a:ln w="1778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195"/>
              <p:cNvSpPr/>
              <p:nvPr/>
            </p:nvSpPr>
            <p:spPr>
              <a:xfrm rot="19860000">
                <a:off x="8456" y="602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196"/>
              <p:cNvSpPr/>
              <p:nvPr/>
            </p:nvSpPr>
            <p:spPr>
              <a:xfrm rot="360000">
                <a:off x="9603" y="5517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197"/>
              <p:cNvSpPr/>
              <p:nvPr/>
            </p:nvSpPr>
            <p:spPr>
              <a:xfrm rot="21000000">
                <a:off x="8966" y="5534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198"/>
              <p:cNvSpPr/>
              <p:nvPr/>
            </p:nvSpPr>
            <p:spPr>
              <a:xfrm rot="3180000">
                <a:off x="10230" y="5881"/>
                <a:ext cx="607" cy="899"/>
              </a:xfrm>
              <a:prstGeom prst="ellipse">
                <a:avLst/>
              </a:prstGeom>
              <a:grpFill/>
              <a:ln w="127000" cmpd="sng">
                <a:solidFill>
                  <a:srgbClr val="6F3422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Box 1"/>
          <p:cNvSpPr txBox="1"/>
          <p:nvPr/>
        </p:nvSpPr>
        <p:spPr>
          <a:xfrm>
            <a:off x="3740785" y="7130415"/>
            <a:ext cx="528256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6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Zaujímavé</a:t>
            </a:r>
            <a:r>
              <a:rPr lang="en-US" altLang="en-US" sz="66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66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spolupráce</a:t>
            </a:r>
            <a:endParaRPr lang="en-US" altLang="en-US" sz="66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 L -0.0075 -0.746667 " pathEditMode="relative" rAng="0" ptsTypes="">
                                      <p:cBhvr>
                                        <p:cTn id="4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-3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188720" y="1628140"/>
            <a:ext cx="6218555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SUPERZOO (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zľavy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na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krmivo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vybavenie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)</a:t>
            </a:r>
          </a:p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OZ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Bystrická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Mačačáreň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útulky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(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adopcie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,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starostlivosť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)</a:t>
            </a:r>
            <a:endParaRPr lang="sk-SK" altLang="en-US" sz="2800" dirty="0" smtClean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buBlip>
                <a:blip r:embed="rId2"/>
              </a:buBlip>
            </a:pPr>
            <a:r>
              <a:rPr lang="sk-SK" altLang="en-US" sz="28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MDVr</a:t>
            </a:r>
            <a:r>
              <a:rPr lang="sk-SK" altLang="en-US" sz="28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. Dušan </a:t>
            </a:r>
            <a:r>
              <a:rPr lang="sk-SK" altLang="en-US" sz="2800" dirty="0" err="1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Magic</a:t>
            </a:r>
            <a:r>
              <a:rPr lang="sk-SK" altLang="en-US" sz="2800" dirty="0" smtClean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veterinárna ambulancia</a:t>
            </a:r>
            <a:endParaRPr lang="en-US" altLang="en-US" sz="28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>
              <a:buBlip>
                <a:blip r:embed="rId2"/>
              </a:buBlip>
            </a:pPr>
            <a:r>
              <a:rPr lang="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Miestne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cukrárky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/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jednotlivci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(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dezerty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)</a:t>
            </a:r>
          </a:p>
          <a:p>
            <a:pPr>
              <a:buBlip>
                <a:blip r:embed="rId2"/>
              </a:buBlip>
            </a:pP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Tvorcovia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hračiek</a:t>
            </a:r>
            <a:r>
              <a:rPr lang="en-US" altLang="en-US" sz="2800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 a </a:t>
            </a:r>
            <a:r>
              <a:rPr lang="en-US" altLang="en-US" sz="2800" dirty="0" err="1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suvenírov</a:t>
            </a:r>
            <a:endParaRPr lang="en-US" altLang="en-US" sz="28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Blip>
                <a:blip r:embed="rId2"/>
              </a:buBlip>
            </a:pPr>
            <a:endParaRPr lang="en-US" altLang="en-US" sz="2800" dirty="0">
              <a:solidFill>
                <a:schemeClr val="bg1"/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7703820" y="876300"/>
            <a:ext cx="1889760" cy="1844040"/>
          </a:xfrm>
          <a:prstGeom prst="ellipse">
            <a:avLst/>
          </a:prstGeom>
          <a:blipFill rotWithShape="1">
            <a:blip r:embed="rId3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34500" y="3924300"/>
            <a:ext cx="1889760" cy="1844040"/>
          </a:xfrm>
          <a:prstGeom prst="ellipse">
            <a:avLst/>
          </a:prstGeom>
          <a:blipFill rotWithShape="1">
            <a:blip r:embed="rId4"/>
            <a:stretch>
              <a:fillRect l="-1000"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124709" y="200025"/>
            <a:ext cx="9239885" cy="3911600"/>
            <a:chOff x="122" y="827"/>
            <a:chExt cx="18406" cy="8509"/>
          </a:xfrm>
        </p:grpSpPr>
        <p:sp>
          <p:nvSpPr>
            <p:cNvPr id="5" name="Rectangles 4"/>
            <p:cNvSpPr/>
            <p:nvPr/>
          </p:nvSpPr>
          <p:spPr>
            <a:xfrm>
              <a:off x="2136" y="2688"/>
              <a:ext cx="4752" cy="6648"/>
            </a:xfrm>
            <a:prstGeom prst="rect">
              <a:avLst/>
            </a:prstGeom>
            <a:pattFill prst="dashUpDiag">
              <a:fgClr>
                <a:srgbClr val="6F4E3F"/>
              </a:fgClr>
              <a:bgClr>
                <a:srgbClr val="B18B7A"/>
              </a:bgClr>
            </a:pattFill>
            <a:ln w="76200">
              <a:solidFill>
                <a:srgbClr val="6F342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6888" y="2688"/>
              <a:ext cx="11640" cy="6648"/>
            </a:xfrm>
            <a:prstGeom prst="rect">
              <a:avLst/>
            </a:prstGeom>
            <a:pattFill prst="diagBrick">
              <a:fgClr>
                <a:srgbClr val="6F4E3F"/>
              </a:fgClr>
              <a:bgClr>
                <a:srgbClr val="865C4E"/>
              </a:bgClr>
            </a:pattFill>
            <a:ln w="76200">
              <a:solidFill>
                <a:srgbClr val="6F342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Brace 5"/>
            <p:cNvSpPr/>
            <p:nvPr/>
          </p:nvSpPr>
          <p:spPr>
            <a:xfrm rot="16200000">
              <a:off x="12491" y="-3489"/>
              <a:ext cx="468" cy="11603"/>
            </a:xfrm>
            <a:prstGeom prst="rightBrace">
              <a:avLst>
                <a:gd name="adj1" fmla="val 113195"/>
                <a:gd name="adj2" fmla="val 50012"/>
              </a:avLst>
            </a:prstGeom>
            <a:ln w="38100">
              <a:solidFill>
                <a:srgbClr val="56281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2171" y="830"/>
              <a:ext cx="1364" cy="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800" b="1">
                  <a:solidFill>
                    <a:srgbClr val="3E1C13"/>
                  </a:solidFill>
                </a:rPr>
                <a:t>9m</a:t>
              </a:r>
            </a:p>
          </p:txBody>
        </p:sp>
        <p:sp>
          <p:nvSpPr>
            <p:cNvPr id="8" name="Right Brace 7"/>
            <p:cNvSpPr/>
            <p:nvPr/>
          </p:nvSpPr>
          <p:spPr>
            <a:xfrm rot="16200000">
              <a:off x="4224" y="-45"/>
              <a:ext cx="511" cy="4688"/>
            </a:xfrm>
            <a:prstGeom prst="rightBrace">
              <a:avLst>
                <a:gd name="adj1" fmla="val 113195"/>
                <a:gd name="adj2" fmla="val 50012"/>
              </a:avLst>
            </a:prstGeom>
            <a:ln w="38100">
              <a:solidFill>
                <a:srgbClr val="56281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3849" y="827"/>
              <a:ext cx="1657" cy="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800" b="1" dirty="0">
                  <a:solidFill>
                    <a:srgbClr val="3E1C13"/>
                  </a:solidFill>
                </a:rPr>
                <a:t>4m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10800000">
              <a:off x="1526" y="2688"/>
              <a:ext cx="469" cy="6648"/>
            </a:xfrm>
            <a:prstGeom prst="rightBrace">
              <a:avLst>
                <a:gd name="adj1" fmla="val 113195"/>
                <a:gd name="adj2" fmla="val 50012"/>
              </a:avLst>
            </a:prstGeom>
            <a:ln w="38100">
              <a:solidFill>
                <a:srgbClr val="56281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122" y="5400"/>
              <a:ext cx="1616" cy="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b="1">
                  <a:solidFill>
                    <a:srgbClr val="3E1C13"/>
                  </a:solidFill>
                </a:rPr>
                <a:t>5m</a:t>
              </a:r>
              <a:endParaRPr lang="sk-SK" altLang="en-US" sz="2400" b="1">
                <a:solidFill>
                  <a:srgbClr val="3E1C13"/>
                </a:solidFill>
              </a:endParaRP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6888" y="2688"/>
              <a:ext cx="5167" cy="2776"/>
            </a:xfrm>
            <a:prstGeom prst="rect">
              <a:avLst/>
            </a:prstGeom>
            <a:solidFill>
              <a:srgbClr val="865C4E"/>
            </a:solidFill>
            <a:ln w="76200">
              <a:solidFill>
                <a:srgbClr val="56281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8708" y="3218"/>
              <a:ext cx="3365" cy="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4000" b="1" dirty="0">
                  <a:solidFill>
                    <a:srgbClr val="3E1C13"/>
                  </a:solidFill>
                </a:rPr>
                <a:t>WC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7357" y="2747"/>
              <a:ext cx="1090" cy="2292"/>
            </a:xfrm>
            <a:prstGeom prst="roundRect">
              <a:avLst/>
            </a:prstGeom>
            <a:solidFill>
              <a:srgbClr val="6F4E3F"/>
            </a:solidFill>
            <a:ln w="762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6200000">
              <a:off x="16773" y="2179"/>
              <a:ext cx="1050" cy="2187"/>
            </a:xfrm>
            <a:prstGeom prst="roundRect">
              <a:avLst/>
            </a:prstGeom>
            <a:solidFill>
              <a:srgbClr val="6F4E3F"/>
            </a:solidFill>
            <a:ln w="762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 rot="18360000">
              <a:off x="4753" y="2888"/>
              <a:ext cx="719" cy="717"/>
            </a:xfrm>
            <a:prstGeom prst="roundRect">
              <a:avLst/>
            </a:prstGeom>
            <a:solidFill>
              <a:srgbClr val="6F4E3F"/>
            </a:solidFill>
            <a:ln w="762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860000">
              <a:off x="16249" y="3906"/>
              <a:ext cx="1064" cy="985"/>
            </a:xfrm>
            <a:prstGeom prst="ellipse">
              <a:avLst/>
            </a:prstGeom>
            <a:solidFill>
              <a:srgbClr val="532719"/>
            </a:solidFill>
            <a:ln w="7620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Freeform 48"/>
          <p:cNvSpPr/>
          <p:nvPr/>
        </p:nvSpPr>
        <p:spPr>
          <a:xfrm>
            <a:off x="8205470" y="1067435"/>
            <a:ext cx="1155065" cy="1120775"/>
          </a:xfrm>
          <a:custGeom>
            <a:avLst/>
            <a:gdLst>
              <a:gd name="connsiteX0" fmla="*/ 4 w 2357"/>
              <a:gd name="connsiteY0" fmla="*/ 601 h 1996"/>
              <a:gd name="connsiteX1" fmla="*/ 3 w 2357"/>
              <a:gd name="connsiteY1" fmla="*/ 245 h 1996"/>
              <a:gd name="connsiteX2" fmla="*/ 27 w 2357"/>
              <a:gd name="connsiteY2" fmla="*/ 42 h 1996"/>
              <a:gd name="connsiteX3" fmla="*/ 107 w 2357"/>
              <a:gd name="connsiteY3" fmla="*/ 10 h 1996"/>
              <a:gd name="connsiteX4" fmla="*/ 651 w 2357"/>
              <a:gd name="connsiteY4" fmla="*/ 10 h 1996"/>
              <a:gd name="connsiteX5" fmla="*/ 767 w 2357"/>
              <a:gd name="connsiteY5" fmla="*/ 373 h 1996"/>
              <a:gd name="connsiteX6" fmla="*/ 771 w 2357"/>
              <a:gd name="connsiteY6" fmla="*/ 1243 h 1996"/>
              <a:gd name="connsiteX7" fmla="*/ 1583 w 2357"/>
              <a:gd name="connsiteY7" fmla="*/ 1249 h 1996"/>
              <a:gd name="connsiteX8" fmla="*/ 1635 w 2357"/>
              <a:gd name="connsiteY8" fmla="*/ 390 h 1996"/>
              <a:gd name="connsiteX9" fmla="*/ 2335 w 2357"/>
              <a:gd name="connsiteY9" fmla="*/ 473 h 1996"/>
              <a:gd name="connsiteX10" fmla="*/ 2320 w 2357"/>
              <a:gd name="connsiteY10" fmla="*/ 1928 h 1996"/>
              <a:gd name="connsiteX11" fmla="*/ 1435 w 2357"/>
              <a:gd name="connsiteY11" fmla="*/ 1985 h 1996"/>
              <a:gd name="connsiteX12" fmla="*/ 27 w 2357"/>
              <a:gd name="connsiteY12" fmla="*/ 1965 h 1996"/>
              <a:gd name="connsiteX13" fmla="*/ 4 w 2357"/>
              <a:gd name="connsiteY13" fmla="*/ 601 h 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58" h="1996">
                <a:moveTo>
                  <a:pt x="4" y="601"/>
                </a:moveTo>
                <a:cubicBezTo>
                  <a:pt x="0" y="224"/>
                  <a:pt x="-2" y="275"/>
                  <a:pt x="3" y="245"/>
                </a:cubicBezTo>
                <a:cubicBezTo>
                  <a:pt x="8" y="215"/>
                  <a:pt x="7" y="56"/>
                  <a:pt x="27" y="42"/>
                </a:cubicBezTo>
                <a:cubicBezTo>
                  <a:pt x="47" y="28"/>
                  <a:pt x="-18" y="16"/>
                  <a:pt x="107" y="10"/>
                </a:cubicBezTo>
                <a:cubicBezTo>
                  <a:pt x="232" y="4"/>
                  <a:pt x="524" y="-8"/>
                  <a:pt x="651" y="10"/>
                </a:cubicBezTo>
                <a:cubicBezTo>
                  <a:pt x="778" y="28"/>
                  <a:pt x="747" y="131"/>
                  <a:pt x="767" y="373"/>
                </a:cubicBezTo>
                <a:cubicBezTo>
                  <a:pt x="787" y="615"/>
                  <a:pt x="731" y="1227"/>
                  <a:pt x="771" y="1243"/>
                </a:cubicBezTo>
                <a:cubicBezTo>
                  <a:pt x="811" y="1259"/>
                  <a:pt x="1543" y="1251"/>
                  <a:pt x="1583" y="1249"/>
                </a:cubicBezTo>
                <a:cubicBezTo>
                  <a:pt x="1623" y="1247"/>
                  <a:pt x="1507" y="398"/>
                  <a:pt x="1635" y="390"/>
                </a:cubicBezTo>
                <a:cubicBezTo>
                  <a:pt x="1763" y="382"/>
                  <a:pt x="2314" y="314"/>
                  <a:pt x="2335" y="473"/>
                </a:cubicBezTo>
                <a:cubicBezTo>
                  <a:pt x="2356" y="632"/>
                  <a:pt x="2380" y="1825"/>
                  <a:pt x="2320" y="1928"/>
                </a:cubicBezTo>
                <a:cubicBezTo>
                  <a:pt x="2260" y="2031"/>
                  <a:pt x="1886" y="1984"/>
                  <a:pt x="1435" y="1985"/>
                </a:cubicBezTo>
                <a:cubicBezTo>
                  <a:pt x="984" y="1986"/>
                  <a:pt x="38" y="2021"/>
                  <a:pt x="27" y="1965"/>
                </a:cubicBezTo>
                <a:cubicBezTo>
                  <a:pt x="16" y="1909"/>
                  <a:pt x="8" y="977"/>
                  <a:pt x="4" y="601"/>
                </a:cubicBezTo>
                <a:close/>
              </a:path>
            </a:pathLst>
          </a:custGeom>
          <a:solidFill>
            <a:srgbClr val="6F4E3F"/>
          </a:solidFill>
          <a:ln w="38100" cmpd="sng">
            <a:solidFill>
              <a:srgbClr val="532719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380000">
            <a:off x="10715625" y="3572510"/>
            <a:ext cx="410210" cy="418465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16380000">
            <a:off x="8205470" y="3582035"/>
            <a:ext cx="315595" cy="320675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16380000">
            <a:off x="3739515" y="1509395"/>
            <a:ext cx="554990" cy="546100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380000">
            <a:off x="3260090" y="3051175"/>
            <a:ext cx="687070" cy="683260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380000">
            <a:off x="4032885" y="2340610"/>
            <a:ext cx="452120" cy="465455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380000">
            <a:off x="5685155" y="3447415"/>
            <a:ext cx="474345" cy="461645"/>
          </a:xfrm>
          <a:prstGeom prst="ellipse">
            <a:avLst/>
          </a:prstGeom>
          <a:solidFill>
            <a:srgbClr val="92432E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11159490" y="1678940"/>
            <a:ext cx="656590" cy="1193165"/>
            <a:chOff x="14440" y="10151"/>
            <a:chExt cx="834" cy="1021"/>
          </a:xfrm>
        </p:grpSpPr>
        <p:sp>
          <p:nvSpPr>
            <p:cNvPr id="104" name="Pie 103"/>
            <p:cNvSpPr/>
            <p:nvPr/>
          </p:nvSpPr>
          <p:spPr>
            <a:xfrm rot="2040000">
              <a:off x="14440" y="10151"/>
              <a:ext cx="720" cy="1021"/>
            </a:xfrm>
            <a:prstGeom prst="pie">
              <a:avLst>
                <a:gd name="adj1" fmla="val 648793"/>
                <a:gd name="adj2" fmla="val 3630050"/>
              </a:avLst>
            </a:prstGeom>
            <a:noFill/>
            <a:ln w="25400">
              <a:solidFill>
                <a:srgbClr val="3E1C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14766" y="10643"/>
              <a:ext cx="5" cy="491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4782" y="10653"/>
              <a:ext cx="492" cy="347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09" name="Straight Connector 108"/>
          <p:cNvCxnSpPr/>
          <p:nvPr/>
        </p:nvCxnSpPr>
        <p:spPr>
          <a:xfrm>
            <a:off x="5540375" y="3604895"/>
            <a:ext cx="0" cy="394335"/>
          </a:xfrm>
          <a:prstGeom prst="line">
            <a:avLst/>
          </a:prstGeom>
          <a:ln w="50800">
            <a:solidFill>
              <a:srgbClr val="3E1C1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1416665" y="1083310"/>
            <a:ext cx="3810" cy="874395"/>
          </a:xfrm>
          <a:prstGeom prst="line">
            <a:avLst/>
          </a:prstGeom>
          <a:ln w="50800">
            <a:solidFill>
              <a:srgbClr val="3E1C1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 rot="5400000">
            <a:off x="7718425" y="1657985"/>
            <a:ext cx="648335" cy="1374140"/>
            <a:chOff x="14440" y="10151"/>
            <a:chExt cx="747" cy="1021"/>
          </a:xfrm>
        </p:grpSpPr>
        <p:sp>
          <p:nvSpPr>
            <p:cNvPr id="112" name="Pie 111"/>
            <p:cNvSpPr/>
            <p:nvPr/>
          </p:nvSpPr>
          <p:spPr>
            <a:xfrm rot="2040000">
              <a:off x="14440" y="10151"/>
              <a:ext cx="720" cy="1021"/>
            </a:xfrm>
            <a:prstGeom prst="pie">
              <a:avLst>
                <a:gd name="adj1" fmla="val 648793"/>
                <a:gd name="adj2" fmla="val 3630050"/>
              </a:avLst>
            </a:prstGeom>
            <a:noFill/>
            <a:ln w="25400">
              <a:solidFill>
                <a:srgbClr val="3E1C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14766" y="10643"/>
              <a:ext cx="3" cy="424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4782" y="10653"/>
              <a:ext cx="405" cy="301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flipH="1">
            <a:off x="5018405" y="1802130"/>
            <a:ext cx="814705" cy="1444625"/>
            <a:chOff x="14440" y="10151"/>
            <a:chExt cx="834" cy="1021"/>
          </a:xfrm>
        </p:grpSpPr>
        <p:sp>
          <p:nvSpPr>
            <p:cNvPr id="116" name="Pie 115"/>
            <p:cNvSpPr/>
            <p:nvPr/>
          </p:nvSpPr>
          <p:spPr>
            <a:xfrm rot="2040000">
              <a:off x="14440" y="10151"/>
              <a:ext cx="720" cy="1021"/>
            </a:xfrm>
            <a:prstGeom prst="pie">
              <a:avLst>
                <a:gd name="adj1" fmla="val 648793"/>
                <a:gd name="adj2" fmla="val 3630050"/>
              </a:avLst>
            </a:prstGeom>
            <a:noFill/>
            <a:ln w="25400">
              <a:solidFill>
                <a:srgbClr val="3E1C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14766" y="10643"/>
              <a:ext cx="5" cy="491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14782" y="10653"/>
              <a:ext cx="492" cy="347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61" name="Rounded Rectangle 17"/>
          <p:cNvSpPr/>
          <p:nvPr/>
        </p:nvSpPr>
        <p:spPr>
          <a:xfrm rot="16787622">
            <a:off x="5123180" y="1305560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17"/>
          <p:cNvSpPr/>
          <p:nvPr/>
        </p:nvSpPr>
        <p:spPr>
          <a:xfrm rot="5707623">
            <a:off x="4377055" y="3566795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17"/>
          <p:cNvSpPr/>
          <p:nvPr/>
        </p:nvSpPr>
        <p:spPr>
          <a:xfrm rot="4246479">
            <a:off x="5101590" y="3380740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17"/>
          <p:cNvSpPr/>
          <p:nvPr/>
        </p:nvSpPr>
        <p:spPr>
          <a:xfrm rot="3388921">
            <a:off x="7447915" y="3602355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17"/>
          <p:cNvSpPr/>
          <p:nvPr/>
        </p:nvSpPr>
        <p:spPr>
          <a:xfrm rot="7308092">
            <a:off x="6508750" y="3637915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24"/>
          <p:cNvSpPr/>
          <p:nvPr/>
        </p:nvSpPr>
        <p:spPr>
          <a:xfrm rot="16860000">
            <a:off x="4578350" y="3124835"/>
            <a:ext cx="440690" cy="474345"/>
          </a:xfrm>
          <a:prstGeom prst="ellipse">
            <a:avLst/>
          </a:prstGeom>
          <a:solidFill>
            <a:srgbClr val="532719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21"/>
          <p:cNvSpPr/>
          <p:nvPr/>
        </p:nvSpPr>
        <p:spPr>
          <a:xfrm rot="16860000">
            <a:off x="6918325" y="3451860"/>
            <a:ext cx="330835" cy="342265"/>
          </a:xfrm>
          <a:prstGeom prst="ellipse">
            <a:avLst/>
          </a:prstGeom>
          <a:solidFill>
            <a:srgbClr val="532719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21"/>
          <p:cNvSpPr/>
          <p:nvPr/>
        </p:nvSpPr>
        <p:spPr>
          <a:xfrm rot="16860000">
            <a:off x="9548495" y="3272790"/>
            <a:ext cx="330835" cy="342265"/>
          </a:xfrm>
          <a:prstGeom prst="ellipse">
            <a:avLst/>
          </a:prstGeom>
          <a:solidFill>
            <a:srgbClr val="532719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17"/>
          <p:cNvSpPr/>
          <p:nvPr/>
        </p:nvSpPr>
        <p:spPr>
          <a:xfrm rot="4246479">
            <a:off x="10000615" y="3596005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17"/>
          <p:cNvSpPr/>
          <p:nvPr/>
        </p:nvSpPr>
        <p:spPr>
          <a:xfrm rot="18348522">
            <a:off x="9118600" y="3573780"/>
            <a:ext cx="330835" cy="360045"/>
          </a:xfrm>
          <a:prstGeom prst="roundRect">
            <a:avLst/>
          </a:prstGeom>
          <a:solidFill>
            <a:srgbClr val="6F4E3F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109"/>
          <p:cNvCxnSpPr/>
          <p:nvPr/>
        </p:nvCxnSpPr>
        <p:spPr>
          <a:xfrm>
            <a:off x="11413490" y="3100705"/>
            <a:ext cx="6985" cy="854710"/>
          </a:xfrm>
          <a:prstGeom prst="line">
            <a:avLst/>
          </a:prstGeom>
          <a:ln w="50800">
            <a:solidFill>
              <a:srgbClr val="3E1C1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5" name="Rectangles 12"/>
          <p:cNvSpPr/>
          <p:nvPr/>
        </p:nvSpPr>
        <p:spPr>
          <a:xfrm>
            <a:off x="5588635" y="1022350"/>
            <a:ext cx="868680" cy="612140"/>
          </a:xfrm>
          <a:prstGeom prst="rect">
            <a:avLst/>
          </a:prstGeom>
          <a:solidFill>
            <a:srgbClr val="865C4E"/>
          </a:solidFill>
          <a:ln w="76200">
            <a:solidFill>
              <a:srgbClr val="56281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106"/>
          <p:cNvGrpSpPr/>
          <p:nvPr/>
        </p:nvGrpSpPr>
        <p:grpSpPr>
          <a:xfrm rot="5400000">
            <a:off x="5962650" y="1246505"/>
            <a:ext cx="455930" cy="876300"/>
            <a:chOff x="14440" y="10151"/>
            <a:chExt cx="834" cy="1021"/>
          </a:xfrm>
        </p:grpSpPr>
        <p:sp>
          <p:nvSpPr>
            <p:cNvPr id="77" name="Pie 103"/>
            <p:cNvSpPr/>
            <p:nvPr/>
          </p:nvSpPr>
          <p:spPr>
            <a:xfrm rot="2040000">
              <a:off x="14440" y="10151"/>
              <a:ext cx="720" cy="1021"/>
            </a:xfrm>
            <a:prstGeom prst="pie">
              <a:avLst>
                <a:gd name="adj1" fmla="val 648793"/>
                <a:gd name="adj2" fmla="val 3630050"/>
              </a:avLst>
            </a:prstGeom>
            <a:noFill/>
            <a:ln w="25400">
              <a:solidFill>
                <a:srgbClr val="3E1C1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Connector 104"/>
            <p:cNvCxnSpPr/>
            <p:nvPr/>
          </p:nvCxnSpPr>
          <p:spPr>
            <a:xfrm>
              <a:off x="14766" y="10643"/>
              <a:ext cx="5" cy="491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Straight Connector 105"/>
            <p:cNvCxnSpPr/>
            <p:nvPr/>
          </p:nvCxnSpPr>
          <p:spPr>
            <a:xfrm>
              <a:off x="14782" y="10653"/>
              <a:ext cx="492" cy="347"/>
            </a:xfrm>
            <a:prstGeom prst="line">
              <a:avLst/>
            </a:prstGeom>
            <a:ln w="50800">
              <a:solidFill>
                <a:srgbClr val="3E1C1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81" name="Oval 24"/>
          <p:cNvSpPr/>
          <p:nvPr/>
        </p:nvSpPr>
        <p:spPr>
          <a:xfrm rot="16860000">
            <a:off x="4618355" y="1475105"/>
            <a:ext cx="440690" cy="474345"/>
          </a:xfrm>
          <a:prstGeom prst="ellipse">
            <a:avLst/>
          </a:prstGeom>
          <a:solidFill>
            <a:srgbClr val="532719"/>
          </a:solidFill>
          <a:ln w="762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188335" y="4517390"/>
            <a:ext cx="8434705" cy="1920875"/>
            <a:chOff x="3830" y="7014"/>
            <a:chExt cx="13714" cy="3025"/>
          </a:xfrm>
        </p:grpSpPr>
        <p:grpSp>
          <p:nvGrpSpPr>
            <p:cNvPr id="12" name="Skupina 11"/>
            <p:cNvGrpSpPr/>
            <p:nvPr/>
          </p:nvGrpSpPr>
          <p:grpSpPr>
            <a:xfrm>
              <a:off x="3830" y="7014"/>
              <a:ext cx="13296" cy="3025"/>
              <a:chOff x="1683385" y="4598670"/>
              <a:chExt cx="8442960" cy="1920875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1683385" y="4598670"/>
                <a:ext cx="8442960" cy="1920875"/>
              </a:xfrm>
              <a:prstGeom prst="roundRect">
                <a:avLst>
                  <a:gd name="adj" fmla="val 11107"/>
                </a:avLst>
              </a:prstGeom>
              <a:solidFill>
                <a:srgbClr val="C6ACA3"/>
              </a:solidFill>
              <a:ln w="76200">
                <a:solidFill>
                  <a:srgbClr val="AD8A7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905000" y="5674360"/>
                <a:ext cx="365760" cy="335280"/>
              </a:xfrm>
              <a:prstGeom prst="roundRect">
                <a:avLst/>
              </a:prstGeom>
              <a:pattFill prst="dashUpDiag">
                <a:fgClr>
                  <a:srgbClr val="6F4E3F"/>
                </a:fgClr>
                <a:bgClr>
                  <a:srgbClr val="B18B7A"/>
                </a:bgClr>
              </a:pattFill>
              <a:ln w="38100">
                <a:solidFill>
                  <a:srgbClr val="6F342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1905000" y="4937125"/>
                <a:ext cx="365760" cy="335280"/>
              </a:xfrm>
              <a:prstGeom prst="roundRect">
                <a:avLst/>
              </a:prstGeom>
              <a:pattFill prst="diagBrick">
                <a:fgClr>
                  <a:srgbClr val="6F4E3F"/>
                </a:fgClr>
                <a:bgClr>
                  <a:srgbClr val="865C4E"/>
                </a:bgClr>
              </a:pattFill>
              <a:ln w="38100">
                <a:solidFill>
                  <a:srgbClr val="6F342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4407535" y="4933315"/>
                <a:ext cx="365760" cy="335280"/>
              </a:xfrm>
              <a:prstGeom prst="roundRect">
                <a:avLst/>
              </a:prstGeom>
              <a:solidFill>
                <a:srgbClr val="6F4E3F"/>
              </a:solidFill>
              <a:ln w="38100" cap="sq">
                <a:solidFill>
                  <a:srgbClr val="6F4E3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 rot="16380000">
                <a:off x="6635115" y="5706110"/>
                <a:ext cx="315595" cy="320675"/>
              </a:xfrm>
              <a:prstGeom prst="ellipse">
                <a:avLst/>
              </a:prstGeom>
              <a:solidFill>
                <a:srgbClr val="92432E"/>
              </a:solidFill>
              <a:ln w="76200"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406900" y="5674360"/>
                <a:ext cx="365760" cy="335280"/>
              </a:xfrm>
              <a:prstGeom prst="roundRect">
                <a:avLst/>
              </a:prstGeom>
              <a:solidFill>
                <a:srgbClr val="6F4E3F"/>
              </a:solidFill>
              <a:ln w="31750" cap="sq" cmpd="sng">
                <a:solidFill>
                  <a:srgbClr val="532719"/>
                </a:solidFill>
                <a:prstDash val="sys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6380000">
                <a:off x="6634480" y="4944110"/>
                <a:ext cx="315595" cy="320675"/>
              </a:xfrm>
              <a:prstGeom prst="ellipse">
                <a:avLst/>
              </a:prstGeom>
              <a:solidFill>
                <a:srgbClr val="532719"/>
              </a:solidFill>
              <a:ln w="76200"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 alt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8610600" y="4966335"/>
                <a:ext cx="0" cy="394335"/>
              </a:xfrm>
              <a:prstGeom prst="line">
                <a:avLst/>
              </a:prstGeom>
              <a:ln w="50800">
                <a:solidFill>
                  <a:srgbClr val="3E1C13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66" name="Pie 65"/>
              <p:cNvSpPr/>
              <p:nvPr/>
            </p:nvSpPr>
            <p:spPr>
              <a:xfrm rot="1680000">
                <a:off x="8369300" y="5337175"/>
                <a:ext cx="457200" cy="648335"/>
              </a:xfrm>
              <a:prstGeom prst="pie">
                <a:avLst>
                  <a:gd name="adj1" fmla="val 648793"/>
                  <a:gd name="adj2" fmla="val 3630050"/>
                </a:avLst>
              </a:prstGeom>
              <a:noFill/>
              <a:ln>
                <a:solidFill>
                  <a:srgbClr val="3E1C1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8599170" y="5615305"/>
                <a:ext cx="0" cy="394335"/>
              </a:xfrm>
              <a:prstGeom prst="line">
                <a:avLst/>
              </a:prstGeom>
              <a:ln w="50800">
                <a:solidFill>
                  <a:srgbClr val="3E1C13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8582025" y="5633720"/>
                <a:ext cx="279400" cy="193040"/>
              </a:xfrm>
              <a:prstGeom prst="line">
                <a:avLst/>
              </a:prstGeom>
              <a:ln w="50800">
                <a:solidFill>
                  <a:srgbClr val="3E1C13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2" name="Text Box 1"/>
            <p:cNvSpPr txBox="1"/>
            <p:nvPr/>
          </p:nvSpPr>
          <p:spPr>
            <a:xfrm>
              <a:off x="4896" y="7369"/>
              <a:ext cx="2764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hlavn</a:t>
              </a:r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á miestnosť</a:t>
              </a: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veranda</a:t>
              </a: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9023" y="7086"/>
              <a:ext cx="2219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sk-SK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sk-SK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sedačky</a:t>
              </a: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pokladňa,</a:t>
              </a:r>
            </a:p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vítriny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2369" y="7493"/>
              <a:ext cx="231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stoly</a:t>
              </a: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cat zone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5227" y="7493"/>
              <a:ext cx="2317" cy="14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okno</a:t>
              </a: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endParaRPr lang="sk-SK" altLang="en-US">
                <a:solidFill>
                  <a:srgbClr val="6F4E3F"/>
                </a:solidFill>
                <a:latin typeface="Arial Black" panose="020B0A04020102020204" charset="0"/>
                <a:cs typeface="Arial Black" panose="020B0A04020102020204" charset="0"/>
              </a:endParaRPr>
            </a:p>
            <a:p>
              <a:r>
                <a:rPr lang="sk-SK" altLang="en-US">
                  <a:solidFill>
                    <a:srgbClr val="6F4E3F"/>
                  </a:solidFill>
                  <a:latin typeface="Arial Black" panose="020B0A04020102020204" charset="0"/>
                  <a:cs typeface="Arial Black" panose="020B0A04020102020204" charset="0"/>
                </a:rPr>
                <a:t>dvere</a:t>
              </a:r>
            </a:p>
          </p:txBody>
        </p:sp>
      </p:grpSp>
      <p:sp>
        <p:nvSpPr>
          <p:cNvPr id="80" name="Oval 2"/>
          <p:cNvSpPr/>
          <p:nvPr/>
        </p:nvSpPr>
        <p:spPr>
          <a:xfrm rot="16200000">
            <a:off x="-1581759" y="2874185"/>
            <a:ext cx="6070791" cy="1284946"/>
          </a:xfrm>
          <a:prstGeom prst="ellipse">
            <a:avLst/>
          </a:prstGeom>
          <a:noFill/>
          <a:ln>
            <a:noFill/>
          </a:ln>
          <a:effectLst>
            <a:glow rad="1689100">
              <a:srgbClr val="6F4E3F">
                <a:alpha val="100000"/>
              </a:srgb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altLang="en-US" sz="4400" dirty="0" smtClean="0">
                <a:solidFill>
                  <a:schemeClr val="bg1"/>
                </a:solidFill>
                <a:latin typeface="Arial Black" panose="020B0A04020102020204" charset="0"/>
              </a:rPr>
              <a:t>ÚTULNÉ PRIESTORY</a:t>
            </a:r>
            <a:endParaRPr kumimoji="0" lang="en-US" altLang="en-US" sz="4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 Black" panose="020B0A040201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364</Words>
  <Application>Microsoft Office PowerPoint</Application>
  <PresentationFormat>Širokouhlá</PresentationFormat>
  <Paragraphs>96</Paragraphs>
  <Slides>19</Slides>
  <Notes>3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Britannic Bold</vt:lpstr>
      <vt:lpstr>Calibri</vt:lpstr>
      <vt:lpstr>Calibri Light</vt:lpstr>
      <vt:lpstr>Century Gothic</vt:lpstr>
      <vt:lpstr>Office Theme</vt:lpstr>
      <vt:lpstr>CATPUCCINO</vt:lpstr>
      <vt:lpstr>Prezentácia programu PowerPoint</vt:lpstr>
      <vt:lpstr>Plány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CIEĽOVÝ TRH: </vt:lpstr>
      <vt:lpstr>Konkurencia</vt:lpstr>
      <vt:lpstr>Našá misia </vt:lpstr>
      <vt:lpstr>PERSONÁLNY PLÁN KĽÚČOVÉ OSOBNOSTI:</vt:lpstr>
      <vt:lpstr>Ekonomika projektu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Daria</dc:creator>
  <cp:lastModifiedBy>Ziak</cp:lastModifiedBy>
  <cp:revision>64</cp:revision>
  <dcterms:created xsi:type="dcterms:W3CDTF">2025-05-10T19:31:00Z</dcterms:created>
  <dcterms:modified xsi:type="dcterms:W3CDTF">2026-02-17T10:26:08Z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D648A6666B494E0E87AD8BDCCC33FD28_12</vt:lpwstr>
  </property>
  <property fmtid="{D5CDD505-2E9C-101B-9397-08002B2CF9AE}" pid="3" name="KSOProductBuildVer">
    <vt:lpwstr>1033-12.2.0.20795</vt:lpwstr>
  </property>
</Properties>
</file>